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1175" r:id="rId2"/>
    <p:sldId id="1203" r:id="rId3"/>
    <p:sldId id="1213" r:id="rId4"/>
    <p:sldId id="1205" r:id="rId5"/>
    <p:sldId id="1207" r:id="rId6"/>
    <p:sldId id="1217" r:id="rId7"/>
    <p:sldId id="1209" r:id="rId8"/>
    <p:sldId id="1210" r:id="rId9"/>
    <p:sldId id="1229" r:id="rId10"/>
    <p:sldId id="1231" r:id="rId11"/>
    <p:sldId id="1230" r:id="rId12"/>
    <p:sldId id="1232" r:id="rId13"/>
    <p:sldId id="1220" r:id="rId14"/>
    <p:sldId id="1218" r:id="rId15"/>
    <p:sldId id="1222" r:id="rId16"/>
    <p:sldId id="1226" r:id="rId17"/>
    <p:sldId id="1224" r:id="rId18"/>
    <p:sldId id="1228" r:id="rId19"/>
    <p:sldId id="1150" r:id="rId2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yakanyaka Babalwa" initials="" lastIdx="1" clrIdx="0"/>
  <p:cmAuthor id="1" name="Baloi Tsakane" initials="B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CC"/>
    <a:srgbClr val="66FFCC"/>
    <a:srgbClr val="008080"/>
    <a:srgbClr val="336699"/>
    <a:srgbClr val="0099CC"/>
    <a:srgbClr val="00CCFF"/>
    <a:srgbClr val="33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274" autoAdjust="0"/>
    <p:restoredTop sz="96416" autoAdjust="0"/>
  </p:normalViewPr>
  <p:slideViewPr>
    <p:cSldViewPr>
      <p:cViewPr varScale="1">
        <p:scale>
          <a:sx n="70" d="100"/>
          <a:sy n="70" d="100"/>
        </p:scale>
        <p:origin x="-17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F86BFDAB-74AD-4026-AA2F-95456D7AA5EE}" type="datetimeFigureOut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1BFCCB7A-AFD9-4E84-8B61-E0CFB493040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85E1AC10-BCBA-4B1B-B883-D907BE76E04C}" type="datetimeFigureOut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A76F7676-E70F-413A-962D-1477A97C798F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10F02CD-C5B8-4991-A5FC-72FA22919586}" type="slidenum">
              <a:rPr lang="en-US" smtClean="0">
                <a:latin typeface="Arial" pitchFamily="34" charset="0"/>
              </a:rPr>
              <a:pPr>
                <a:defRPr/>
              </a:pPr>
              <a:t>2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8A9CB48-5637-4E85-BF34-457B40035E3C}" type="slidenum">
              <a:rPr lang="en-US" smtClean="0">
                <a:latin typeface="Arial" pitchFamily="34" charset="0"/>
              </a:rPr>
              <a:pPr>
                <a:defRPr/>
              </a:pPr>
              <a:t>5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6B91D9C-BED7-40BE-93A4-66B599C48174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6F7676-E70F-413A-962D-1477A97C798F}" type="slidenum">
              <a:rPr lang="en-ZA" smtClean="0"/>
              <a:pPr>
                <a:defRPr/>
              </a:pPr>
              <a:t>8</a:t>
            </a:fld>
            <a:endParaRPr lang="en-Z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WA Slide Mast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16815-9AF3-4AB7-AE01-C29813309D0C}" type="datetime1">
              <a:rPr lang="en-US"/>
              <a:pPr>
                <a:defRPr/>
              </a:pPr>
              <a:t>12/2/2013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88AAC-2659-4498-AE39-25C46765A0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C7BE1-91E0-4E2C-A153-8803AEE67DF8}" type="datetime1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B240E-A9EE-4A9D-8291-C27D037630D0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3C537-A12F-49C0-99B4-C62AD609BF55}" type="datetime1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3393D-C0DF-470D-99B1-C9B08F1EB2CE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WA Slide Maste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248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WA Slide Maste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248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236F5-8D4C-4A21-BBA1-2226E4CE53FE}" type="datetime1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FB2CE-724B-4CC8-AB49-A3AD52957D7A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803E4-D0FB-4B0A-A39E-B8964059E453}" type="datetime1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F4FC7-F8B7-47BE-AF94-29F690DA26A3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81348-47C2-414D-91BC-E5D9A27F7874}" type="datetime1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D40F4-6167-4275-BFE5-3506D4415E83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75147-9BD6-49ED-8B6A-D1B42E4EFE5B}" type="datetime1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D5D52-B595-470C-BFA6-FE8CEDD9B24B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ZA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9D64B-A7F4-4B6B-8511-0BA416A13BE5}" type="datetime1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3A2E0-9E75-492F-B0A8-0005954889F2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2D09-30B2-4438-B2F8-89534441B9ED}" type="datetime1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C808C-E005-4559-A918-8E3D5C6FDDA3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CDB84-0AAD-498D-A7B0-654C54A9E678}" type="datetime1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AD7A2-5487-40F2-B937-B561DC438A7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AB7A-5648-449F-AA33-E89F12DF8155}" type="datetime1">
              <a:rPr lang="en-US"/>
              <a:pPr>
                <a:defRPr/>
              </a:pPr>
              <a:t>12/2/2013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920A5-42DC-4741-98DC-E2310EE748E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u="none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3F2E11-A316-472B-9C01-4B523F4AAFA6}" type="datetime1">
              <a:rPr lang="en-US"/>
              <a:pPr>
                <a:defRPr/>
              </a:pPr>
              <a:t>12/2/2013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u="none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0" name="Picture 6" descr="DWA Slide Master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u="none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34CFA2-6847-419B-974F-EE978AB2AC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6" r:id="rId12"/>
    <p:sldLayoutId id="214748370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077199" cy="2365375"/>
          </a:xfrm>
        </p:spPr>
        <p:txBody>
          <a:bodyPr/>
          <a:lstStyle/>
          <a:p>
            <a:r>
              <a:rPr lang="en-ZA" sz="4000" b="1" dirty="0" smtClean="0"/>
              <a:t/>
            </a:r>
            <a:br>
              <a:rPr lang="en-ZA" sz="4000" b="1" dirty="0" smtClean="0"/>
            </a:br>
            <a:r>
              <a:rPr lang="en-ZA" sz="4000" b="1" dirty="0" smtClean="0"/>
              <a:t/>
            </a:r>
            <a:br>
              <a:rPr lang="en-ZA" sz="4000" b="1" dirty="0" smtClean="0"/>
            </a:br>
            <a:r>
              <a:rPr lang="en-ZA" sz="4000" b="1" dirty="0" smtClean="0"/>
              <a:t/>
            </a:r>
            <a:br>
              <a:rPr lang="en-ZA" sz="4000" b="1" dirty="0" smtClean="0"/>
            </a:br>
            <a:r>
              <a:rPr lang="en-ZA" sz="4000" b="1" dirty="0" smtClean="0"/>
              <a:t/>
            </a:r>
            <a:br>
              <a:rPr lang="en-ZA" sz="4000" b="1" dirty="0" smtClean="0"/>
            </a:br>
            <a:r>
              <a:rPr lang="en-ZA" sz="3600" b="1" dirty="0" smtClean="0"/>
              <a:t>PROGRESS ON THE ESTABLISHMENT OF CATCHMENT MANAGEMENT AGENCIES  (CMAS) IN  SOUTH AFRICA</a:t>
            </a:r>
            <a:br>
              <a:rPr lang="en-ZA" sz="3600" b="1" dirty="0" smtClean="0"/>
            </a:br>
            <a:r>
              <a:rPr lang="en-ZA" sz="3600" b="1" dirty="0" smtClean="0"/>
              <a:t/>
            </a:r>
            <a:br>
              <a:rPr lang="en-ZA" sz="3600" b="1" dirty="0" smtClean="0"/>
            </a:br>
            <a:r>
              <a:rPr lang="en-ZA" sz="3600" b="1" dirty="0" smtClean="0"/>
              <a:t>National Steering Committee</a:t>
            </a:r>
            <a:br>
              <a:rPr lang="en-ZA" sz="3600" b="1" dirty="0" smtClean="0"/>
            </a:br>
            <a:r>
              <a:rPr lang="en-ZA" sz="3600" b="1" dirty="0" smtClean="0"/>
              <a:t/>
            </a:r>
            <a:br>
              <a:rPr lang="en-ZA" sz="3600" b="1" dirty="0" smtClean="0"/>
            </a:br>
            <a:r>
              <a:rPr lang="en-ZA" sz="3600" b="1" dirty="0" smtClean="0"/>
              <a:t> </a:t>
            </a:r>
            <a:br>
              <a:rPr lang="en-ZA" sz="3600" b="1" dirty="0" smtClean="0"/>
            </a:br>
            <a:r>
              <a:rPr lang="en-ZA" sz="3600" b="1" dirty="0" smtClean="0"/>
              <a:t>3 December </a:t>
            </a:r>
            <a:r>
              <a:rPr lang="en-ZA" sz="3200" b="1" dirty="0" smtClean="0"/>
              <a:t>2013 </a:t>
            </a:r>
            <a:r>
              <a:rPr lang="en-ZA" sz="3600" b="1" dirty="0" smtClean="0"/>
              <a:t/>
            </a:r>
            <a:br>
              <a:rPr lang="en-ZA" sz="3600" b="1" dirty="0" smtClean="0"/>
            </a:br>
            <a:r>
              <a:rPr lang="en-ZA" sz="3600" b="1" dirty="0" smtClean="0"/>
              <a:t/>
            </a:r>
            <a:br>
              <a:rPr lang="en-ZA" sz="3600" b="1" dirty="0" smtClean="0"/>
            </a:br>
            <a:r>
              <a:rPr lang="en-ZA" sz="3600" b="1" dirty="0" smtClean="0"/>
              <a:t/>
            </a:r>
            <a:br>
              <a:rPr lang="en-ZA" sz="3600" b="1" dirty="0" smtClean="0"/>
            </a:br>
            <a:r>
              <a:rPr lang="en-ZA" sz="4000" b="1" dirty="0" smtClean="0"/>
              <a:t/>
            </a:r>
            <a:br>
              <a:rPr lang="en-ZA" sz="4000" b="1" dirty="0" smtClean="0"/>
            </a:br>
            <a:r>
              <a:rPr lang="en-ZA" sz="2800" b="1" dirty="0" smtClean="0"/>
              <a:t/>
            </a:r>
            <a:br>
              <a:rPr lang="en-ZA" sz="2800" b="1" dirty="0" smtClean="0"/>
            </a:br>
            <a:r>
              <a:rPr lang="en-ZA" sz="3600" b="1" dirty="0" smtClean="0"/>
              <a:t/>
            </a:r>
            <a:br>
              <a:rPr lang="en-ZA" sz="3600" b="1" dirty="0" smtClean="0"/>
            </a:b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ZA" sz="3100" b="1" dirty="0" smtClean="0"/>
              <a:t>SUMMARY OF STAKEHOLDER ENGAGEMENT ACTIVITIES: INKOMATI-USUTHU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74650" y="914400"/>
          <a:ext cx="8469313" cy="10567988"/>
        </p:xfrm>
        <a:graphic>
          <a:graphicData uri="http://schemas.openxmlformats.org/presentationml/2006/ole">
            <p:oleObj spid="_x0000_s3074" name="Document" r:id="rId3" imgW="5955602" imgH="737350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ZA" sz="3100" b="1" dirty="0" smtClean="0"/>
              <a:t>SUMMARY OF STAKEHOLDER ENGAGEMENT ACTIVITIES: BREEDE GOURITZ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28600" y="1371600"/>
          <a:ext cx="8739188" cy="7645400"/>
        </p:xfrm>
        <a:graphic>
          <a:graphicData uri="http://schemas.openxmlformats.org/presentationml/2006/ole">
            <p:oleObj spid="_x0000_s2050" name="Document" r:id="rId3" imgW="5885074" imgH="512690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ZA" sz="3100" b="1" dirty="0" smtClean="0"/>
              <a:t>SUMMARY OF STAKEHOLDER ENGAGEMENT ACTIVITIES: BREEDE GOURITZ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9225" y="1295400"/>
          <a:ext cx="8739188" cy="7189788"/>
        </p:xfrm>
        <a:graphic>
          <a:graphicData uri="http://schemas.openxmlformats.org/presentationml/2006/ole">
            <p:oleObj spid="_x0000_s4098" name="Document" r:id="rId3" imgW="5904145" imgH="450789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type="body" idx="4294967295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ZA" sz="2400" b="1" dirty="0" smtClean="0"/>
              <a:t>	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en-ZA" sz="2800" b="1" dirty="0" smtClean="0"/>
              <a:t>CMAs functions and Delegations Task Team</a:t>
            </a:r>
            <a:r>
              <a:rPr lang="en-GB" sz="2800" dirty="0" smtClean="0"/>
              <a:t> </a:t>
            </a:r>
          </a:p>
          <a:p>
            <a:pPr lvl="1">
              <a:buFontTx/>
              <a:buChar char="•"/>
            </a:pPr>
            <a:r>
              <a:rPr lang="en-GB" sz="2400" dirty="0" smtClean="0"/>
              <a:t>Draft  delegation of functions document </a:t>
            </a:r>
          </a:p>
          <a:p>
            <a:pPr lvl="1">
              <a:buFontTx/>
              <a:buChar char="•"/>
            </a:pPr>
            <a:r>
              <a:rPr lang="en-ZA" sz="2400" dirty="0" smtClean="0"/>
              <a:t>Aligned the delegation and information systems matrix document  included into an institutional business model</a:t>
            </a:r>
          </a:p>
          <a:p>
            <a:pPr>
              <a:lnSpc>
                <a:spcPct val="80000"/>
              </a:lnSpc>
              <a:buNone/>
            </a:pPr>
            <a:r>
              <a:rPr lang="en-US" sz="2800" b="1" dirty="0" smtClean="0"/>
              <a:t>Monitoring and Information Systems Task Team</a:t>
            </a:r>
          </a:p>
          <a:p>
            <a:pPr lvl="1">
              <a:buFontTx/>
              <a:buChar char="•"/>
            </a:pPr>
            <a:r>
              <a:rPr lang="en-ZA" sz="2400" dirty="0" smtClean="0"/>
              <a:t> Draft  information systems matrix whish includes systems, enabling environment and resources</a:t>
            </a:r>
          </a:p>
          <a:p>
            <a:pPr lvl="1">
              <a:buFontTx/>
              <a:buChar char="•"/>
            </a:pPr>
            <a:r>
              <a:rPr lang="en-ZA" sz="2400" dirty="0" smtClean="0"/>
              <a:t>Business model presented to National steering committee on 03 December 2013, to DWA Top Management in January 2014 and the Minister in March 2014</a:t>
            </a:r>
          </a:p>
          <a:p>
            <a:pPr lvl="1">
              <a:lnSpc>
                <a:spcPct val="80000"/>
              </a:lnSpc>
              <a:buFontTx/>
              <a:buChar char="•"/>
            </a:pPr>
            <a:endParaRPr lang="en-ZA" sz="2400" dirty="0" smtClean="0"/>
          </a:p>
          <a:p>
            <a:pPr lvl="1">
              <a:lnSpc>
                <a:spcPct val="80000"/>
              </a:lnSpc>
              <a:buFontTx/>
              <a:buChar char="•"/>
            </a:pPr>
            <a:endParaRPr lang="en-ZA" sz="2400" dirty="0" smtClean="0"/>
          </a:p>
        </p:txBody>
      </p:sp>
      <p:sp>
        <p:nvSpPr>
          <p:cNvPr id="23555" name="Rectangle 5"/>
          <p:cNvSpPr>
            <a:spLocks noGrp="1"/>
          </p:cNvSpPr>
          <p:nvPr>
            <p:ph type="title" idx="4294967295"/>
          </p:nvPr>
        </p:nvSpPr>
        <p:spPr>
          <a:xfrm>
            <a:off x="457200" y="-457200"/>
            <a:ext cx="8229600" cy="1401762"/>
          </a:xfrm>
        </p:spPr>
        <p:txBody>
          <a:bodyPr/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PROGRESS AND KEY TIMELINES</a:t>
            </a:r>
            <a:r>
              <a:rPr lang="en-US" sz="4000" b="1" dirty="0" smtClean="0"/>
              <a:t> </a:t>
            </a:r>
            <a:br>
              <a:rPr lang="en-US" sz="4000" b="1" dirty="0" smtClean="0"/>
            </a:br>
            <a:endParaRPr lang="en-US" sz="4000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0"/>
          <p:cNvSpPr>
            <a:spLocks noGrp="1"/>
          </p:cNvSpPr>
          <p:nvPr>
            <p:ph idx="4294967295"/>
          </p:nvPr>
        </p:nvSpPr>
        <p:spPr>
          <a:xfrm>
            <a:off x="304800" y="990600"/>
            <a:ext cx="88392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Arial" pitchFamily="34" charset="0"/>
              <a:buNone/>
            </a:pPr>
            <a:r>
              <a:rPr lang="en-ZA" sz="2800" b="1" dirty="0" smtClean="0"/>
              <a:t>Financial Viability and Sustainability Task Team </a:t>
            </a: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ZA" sz="2400" dirty="0" smtClean="0"/>
              <a:t>Draft financial policy for CMAS</a:t>
            </a:r>
          </a:p>
          <a:p>
            <a:pPr>
              <a:lnSpc>
                <a:spcPct val="90000"/>
              </a:lnSpc>
            </a:pPr>
            <a:r>
              <a:rPr lang="en-ZA" sz="2400" dirty="0" smtClean="0"/>
              <a:t>Ring fence Proto CMA (functions and budget)in the regional offices</a:t>
            </a:r>
          </a:p>
          <a:p>
            <a:pPr>
              <a:lnSpc>
                <a:spcPct val="90000"/>
              </a:lnSpc>
            </a:pPr>
            <a:r>
              <a:rPr lang="en-ZA" sz="2400" dirty="0" smtClean="0"/>
              <a:t>Proposal to utilize SAP in CMAs</a:t>
            </a:r>
          </a:p>
          <a:p>
            <a:pPr>
              <a:lnSpc>
                <a:spcPct val="90000"/>
              </a:lnSpc>
              <a:buNone/>
            </a:pPr>
            <a:r>
              <a:rPr lang="en-GB" sz="2800" b="1" dirty="0" smtClean="0"/>
              <a:t>Human resource transfer task team </a:t>
            </a:r>
            <a:endParaRPr lang="en-GB" sz="2800" dirty="0" smtClean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en-ZA" sz="2400" dirty="0" smtClean="0"/>
              <a:t>Endorsed National Change and Communication strategy 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ZA" sz="2400" dirty="0" smtClean="0"/>
              <a:t>Endorsed CMA generic structure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ZA" sz="2400" dirty="0" smtClean="0"/>
              <a:t>Draft  Transfer Agreement aligned to WS and guidelines from DPSA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en-ZA" sz="2400" dirty="0" smtClean="0"/>
              <a:t>CMA’s to register  with GEPF as pension provider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en-ZA" sz="2400" dirty="0" smtClean="0"/>
              <a:t> CMA’s to align  to Public Service Conditions</a:t>
            </a:r>
          </a:p>
          <a:p>
            <a:pPr>
              <a:lnSpc>
                <a:spcPct val="90000"/>
              </a:lnSpc>
            </a:pPr>
            <a:r>
              <a:rPr lang="en-ZA" sz="2400" dirty="0" smtClean="0"/>
              <a:t>Present to NSC on 03 December 2013, to Top Management in January 2014 and  to the Minister in March 2014</a:t>
            </a:r>
          </a:p>
          <a:p>
            <a:pPr lvl="2"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21507" name="Rectangle 5"/>
          <p:cNvSpPr>
            <a:spLocks/>
          </p:cNvSpPr>
          <p:nvPr/>
        </p:nvSpPr>
        <p:spPr bwMode="auto">
          <a:xfrm>
            <a:off x="4572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3200" b="1" u="none" dirty="0" smtClean="0">
              <a:latin typeface="Calibri" pitchFamily="34" charset="0"/>
            </a:endParaRPr>
          </a:p>
          <a:p>
            <a:pPr algn="ctr" eaLnBrk="0" hangingPunct="0"/>
            <a:endParaRPr lang="en-US" sz="3200" b="1" u="none" dirty="0" smtClean="0">
              <a:latin typeface="Calibri" pitchFamily="34" charset="0"/>
            </a:endParaRPr>
          </a:p>
          <a:p>
            <a:pPr algn="ctr" eaLnBrk="0" hangingPunct="0"/>
            <a:r>
              <a:rPr lang="en-US" sz="3200" b="1" u="none" dirty="0" smtClean="0">
                <a:latin typeface="Calibri" pitchFamily="34" charset="0"/>
              </a:rPr>
              <a:t>PROGRESS </a:t>
            </a:r>
            <a:r>
              <a:rPr lang="en-US" sz="3200" b="1" u="none" dirty="0">
                <a:latin typeface="Calibri" pitchFamily="34" charset="0"/>
              </a:rPr>
              <a:t>AND KEY TIMELINES</a:t>
            </a:r>
            <a:r>
              <a:rPr lang="en-US" sz="4000" b="1" u="none" dirty="0">
                <a:latin typeface="Calibri" pitchFamily="34" charset="0"/>
              </a:rPr>
              <a:t> </a:t>
            </a:r>
            <a:br>
              <a:rPr lang="en-US" sz="4000" b="1" u="none" dirty="0">
                <a:latin typeface="Calibri" pitchFamily="34" charset="0"/>
              </a:rPr>
            </a:br>
            <a:endParaRPr lang="en-US" sz="4000" b="1" u="none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 txBox="1">
            <a:spLocks/>
          </p:cNvSpPr>
          <p:nvPr/>
        </p:nvSpPr>
        <p:spPr bwMode="auto">
          <a:xfrm>
            <a:off x="500063" y="762000"/>
            <a:ext cx="864393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38200" indent="-838200" algn="ctr"/>
            <a:r>
              <a:rPr lang="en-GB" sz="3200" b="1" u="none" dirty="0" smtClean="0">
                <a:latin typeface="Calibri" pitchFamily="34" charset="0"/>
              </a:rPr>
              <a:t>NEXT STEPS</a:t>
            </a:r>
            <a:endParaRPr lang="en-GB" sz="3200" b="1" u="none" dirty="0">
              <a:latin typeface="Calibri" pitchFamily="34" charset="0"/>
            </a:endParaRPr>
          </a:p>
        </p:txBody>
      </p:sp>
      <p:sp>
        <p:nvSpPr>
          <p:cNvPr id="27651" name="Rectangle 3"/>
          <p:cNvSpPr txBox="1">
            <a:spLocks/>
          </p:cNvSpPr>
          <p:nvPr/>
        </p:nvSpPr>
        <p:spPr bwMode="auto">
          <a:xfrm>
            <a:off x="304800" y="1219200"/>
            <a:ext cx="8534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GB" u="none" dirty="0" smtClean="0">
                <a:latin typeface="+mn-lt"/>
                <a:ea typeface="ＭＳ Ｐゴシック" pitchFamily="34" charset="-128"/>
              </a:rPr>
              <a:t>Fast </a:t>
            </a:r>
            <a:r>
              <a:rPr lang="en-GB" u="none" dirty="0">
                <a:latin typeface="+mn-lt"/>
                <a:ea typeface="ＭＳ Ｐゴシック" pitchFamily="34" charset="-128"/>
              </a:rPr>
              <a:t>track development of </a:t>
            </a:r>
            <a:r>
              <a:rPr lang="en-GB" u="none" dirty="0" smtClean="0">
                <a:latin typeface="+mn-lt"/>
                <a:ea typeface="ＭＳ Ｐゴシック" pitchFamily="34" charset="-128"/>
              </a:rPr>
              <a:t>CMA business cases for gazetting</a:t>
            </a:r>
            <a:endParaRPr lang="en-GB" u="none" dirty="0">
              <a:latin typeface="+mn-lt"/>
              <a:ea typeface="ＭＳ Ｐゴシック" pitchFamily="34" charset="-128"/>
            </a:endParaRPr>
          </a:p>
          <a:p>
            <a:pPr marL="1200150" lvl="2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GB" u="none" dirty="0" smtClean="0">
                <a:latin typeface="+mn-lt"/>
                <a:ea typeface="ＭＳ Ｐゴシック" pitchFamily="34" charset="-128"/>
              </a:rPr>
              <a:t>Vaal</a:t>
            </a:r>
            <a:r>
              <a:rPr lang="en-GB" u="none" dirty="0">
                <a:latin typeface="+mn-lt"/>
                <a:ea typeface="ＭＳ Ｐゴシック" pitchFamily="34" charset="-128"/>
              </a:rPr>
              <a:t>, </a:t>
            </a:r>
            <a:r>
              <a:rPr lang="en-GB" u="none" dirty="0" smtClean="0">
                <a:latin typeface="+mn-lt"/>
              </a:rPr>
              <a:t>Berg-</a:t>
            </a:r>
            <a:r>
              <a:rPr lang="en-GB" u="none" dirty="0" err="1" smtClean="0">
                <a:latin typeface="+mn-lt"/>
              </a:rPr>
              <a:t>Olifants</a:t>
            </a:r>
            <a:r>
              <a:rPr lang="en-GB" u="none" dirty="0" smtClean="0">
                <a:latin typeface="+mn-lt"/>
              </a:rPr>
              <a:t>,</a:t>
            </a:r>
            <a:r>
              <a:rPr lang="en-GB" u="none" dirty="0" smtClean="0">
                <a:latin typeface="+mn-lt"/>
                <a:ea typeface="ＭＳ Ｐゴシック" pitchFamily="34" charset="-128"/>
              </a:rPr>
              <a:t> </a:t>
            </a:r>
            <a:r>
              <a:rPr lang="en-GB" u="none" dirty="0" err="1" smtClean="0">
                <a:latin typeface="+mn-lt"/>
                <a:ea typeface="ＭＳ Ｐゴシック" pitchFamily="34" charset="-128"/>
              </a:rPr>
              <a:t>Mzimvubu-Tsitsikamma</a:t>
            </a:r>
            <a:r>
              <a:rPr lang="en-GB" u="none" dirty="0" smtClean="0">
                <a:latin typeface="+mn-lt"/>
                <a:ea typeface="ＭＳ Ｐゴシック" pitchFamily="34" charset="-128"/>
              </a:rPr>
              <a:t> and Orange CMAs</a:t>
            </a:r>
            <a:endParaRPr lang="en-GB" u="none" dirty="0">
              <a:latin typeface="+mn-lt"/>
              <a:ea typeface="ＭＳ Ｐゴシック" pitchFamily="34" charset="-128"/>
            </a:endParaRP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ZA" u="none" dirty="0" smtClean="0">
                <a:latin typeface="+mn-lt"/>
              </a:rPr>
              <a:t>Ongoing consultation with Labour –National and Regional level</a:t>
            </a:r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GB" u="none" dirty="0" smtClean="0">
                <a:latin typeface="+mn-lt"/>
                <a:ea typeface="ＭＳ Ｐゴシック" pitchFamily="34" charset="-128"/>
              </a:rPr>
              <a:t>National </a:t>
            </a:r>
            <a:r>
              <a:rPr lang="en-GB" u="none" dirty="0">
                <a:latin typeface="+mn-lt"/>
                <a:ea typeface="ＭＳ Ｐゴシック" pitchFamily="34" charset="-128"/>
              </a:rPr>
              <a:t>Treasury to list </a:t>
            </a:r>
            <a:r>
              <a:rPr lang="en-GB" u="none" dirty="0" smtClean="0">
                <a:latin typeface="+mn-lt"/>
                <a:ea typeface="ＭＳ Ｐゴシック" pitchFamily="34" charset="-128"/>
              </a:rPr>
              <a:t>Inkomati-Usuthu </a:t>
            </a:r>
            <a:r>
              <a:rPr lang="en-GB" u="none" dirty="0">
                <a:latin typeface="+mn-lt"/>
                <a:ea typeface="ＭＳ Ｐゴシック" pitchFamily="34" charset="-128"/>
              </a:rPr>
              <a:t>and Breede Gouritz </a:t>
            </a:r>
            <a:r>
              <a:rPr lang="en-GB" u="none" dirty="0" smtClean="0">
                <a:latin typeface="+mn-lt"/>
                <a:ea typeface="ＭＳ Ｐゴシック" pitchFamily="34" charset="-128"/>
              </a:rPr>
              <a:t>CMAs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US" u="none" dirty="0" smtClean="0">
                <a:latin typeface="+mn-lt"/>
                <a:ea typeface="ＭＳ Ｐゴシック" pitchFamily="34" charset="-128"/>
              </a:rPr>
              <a:t>Task teams </a:t>
            </a:r>
            <a:r>
              <a:rPr lang="en-US" u="none" dirty="0">
                <a:latin typeface="+mn-lt"/>
                <a:ea typeface="ＭＳ Ｐゴシック" pitchFamily="34" charset="-128"/>
              </a:rPr>
              <a:t>to finalize and present their recommendation to the NSC </a:t>
            </a:r>
            <a:r>
              <a:rPr lang="en-US" u="none" dirty="0" smtClean="0">
                <a:latin typeface="+mn-lt"/>
                <a:ea typeface="ＭＳ Ｐゴシック" pitchFamily="34" charset="-128"/>
              </a:rPr>
              <a:t>for endorsement to top management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r>
              <a:rPr lang="en-ZA" u="none" dirty="0" smtClean="0">
                <a:latin typeface="+mn-lt"/>
              </a:rPr>
              <a:t>Selection process for governing boards  commenced for</a:t>
            </a:r>
            <a:r>
              <a:rPr lang="en-GB" u="none" dirty="0" smtClean="0">
                <a:latin typeface="+mn-lt"/>
                <a:ea typeface="ＭＳ Ｐゴシック" pitchFamily="34" charset="-128"/>
              </a:rPr>
              <a:t> </a:t>
            </a:r>
            <a:r>
              <a:rPr lang="en-GB" u="none" dirty="0" err="1" smtClean="0">
                <a:latin typeface="+mn-lt"/>
                <a:ea typeface="ＭＳ Ｐゴシック" pitchFamily="34" charset="-128"/>
              </a:rPr>
              <a:t>Inkomati-Usuthu</a:t>
            </a:r>
            <a:r>
              <a:rPr lang="en-GB" u="none" dirty="0" smtClean="0">
                <a:latin typeface="+mn-lt"/>
                <a:ea typeface="ＭＳ Ｐゴシック" pitchFamily="34" charset="-128"/>
              </a:rPr>
              <a:t> and </a:t>
            </a:r>
            <a:r>
              <a:rPr lang="en-GB" u="none" dirty="0" err="1" smtClean="0">
                <a:latin typeface="+mn-lt"/>
                <a:ea typeface="ＭＳ Ｐゴシック" pitchFamily="34" charset="-128"/>
              </a:rPr>
              <a:t>Breede</a:t>
            </a:r>
            <a:r>
              <a:rPr lang="en-GB" u="none" dirty="0" smtClean="0">
                <a:latin typeface="+mn-lt"/>
                <a:ea typeface="ＭＳ Ｐゴシック" pitchFamily="34" charset="-128"/>
              </a:rPr>
              <a:t> </a:t>
            </a:r>
            <a:r>
              <a:rPr lang="en-GB" u="none" dirty="0" err="1" smtClean="0">
                <a:latin typeface="+mn-lt"/>
                <a:ea typeface="ＭＳ Ｐゴシック" pitchFamily="34" charset="-128"/>
              </a:rPr>
              <a:t>Gouritz</a:t>
            </a:r>
            <a:r>
              <a:rPr lang="en-GB" u="none" dirty="0" smtClean="0">
                <a:latin typeface="+mn-lt"/>
                <a:ea typeface="ＭＳ Ｐゴシック" pitchFamily="34" charset="-128"/>
              </a:rPr>
              <a:t> CMAs</a:t>
            </a:r>
            <a:r>
              <a:rPr lang="en-ZA" u="none" dirty="0" smtClean="0">
                <a:latin typeface="+mn-lt"/>
              </a:rPr>
              <a:t> In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en-GB" sz="2000" u="none" dirty="0">
              <a:latin typeface="Calibri" pitchFamily="34" charset="0"/>
              <a:ea typeface="ＭＳ Ｐゴシック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</a:pPr>
            <a:endParaRPr lang="en-GB" sz="2400" u="none" dirty="0"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DWA’s OVERSIGHT ROLE OVER CMAs</a:t>
            </a:r>
            <a:br>
              <a:rPr lang="en-US" sz="3200" b="1" dirty="0" smtClean="0">
                <a:solidFill>
                  <a:schemeClr val="tx1"/>
                </a:solidFill>
                <a:latin typeface="+mn-lt"/>
              </a:rPr>
            </a:br>
            <a:r>
              <a:rPr lang="en-US" sz="2800" b="1" dirty="0" smtClean="0">
                <a:solidFill>
                  <a:schemeClr val="tx1"/>
                </a:solidFill>
                <a:latin typeface="+mn-lt"/>
              </a:rPr>
              <a:t>Compliance monitoring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3838" cy="4525963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smtClean="0"/>
              <a:t> </a:t>
            </a:r>
          </a:p>
          <a:p>
            <a:pPr eaLnBrk="1" hangingPunct="1"/>
            <a:endParaRPr lang="en-US" sz="2800" smtClean="0"/>
          </a:p>
        </p:txBody>
      </p:sp>
      <p:graphicFrame>
        <p:nvGraphicFramePr>
          <p:cNvPr id="281604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457200" y="1524000"/>
          <a:ext cx="8534400" cy="3799840"/>
        </p:xfrm>
        <a:graphic>
          <a:graphicData uri="http://schemas.openxmlformats.org/drawingml/2006/table">
            <a:tbl>
              <a:tblPr/>
              <a:tblGrid>
                <a:gridCol w="5029200"/>
                <a:gridCol w="3505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List of Documents submitted to the Minister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Legislation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Annual Report &amp; Audited Financial Statements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PFMA: Sec 55 (d)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Business Plans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TR 30.1.1 and Schedule 4 of the National Water Act, 1998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Budget of estimated revenue &amp; expenditure for the year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PFMA: Sec 53(1)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Quarterly Reports on actual revenue &amp; expenditure for the quarter &amp; projection of expected expenditure &amp; revenue for remainder of financial year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TR 26.1  TR 30.2.1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Financial misconduct procedures report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TR 33.3.1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hangingPunct="0">
              <a:defRPr/>
            </a:pPr>
            <a:fld id="{378AF047-A94C-4B81-8CEF-DE59E2EBE5BF}" type="slidenum">
              <a:rPr lang="en-GB" sz="1400">
                <a:latin typeface="+mn-lt"/>
                <a:cs typeface="+mn-cs"/>
              </a:rPr>
              <a:pPr algn="r" eaLnBrk="0" hangingPunct="0">
                <a:defRPr/>
              </a:pPr>
              <a:t>16</a:t>
            </a:fld>
            <a:endParaRPr lang="en-GB" sz="1400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b="1" dirty="0" smtClean="0"/>
              <a:t>PROTOCOL ON SUBMISSIONS OF APP</a:t>
            </a:r>
            <a:endParaRPr lang="en-ZA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0A114-0370-4CC0-9313-334D49B2E98A}" type="slidenum">
              <a:rPr lang="en-ZA" smtClean="0"/>
              <a:pPr/>
              <a:t>17</a:t>
            </a:fld>
            <a:endParaRPr lang="en-ZA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593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DWA Goals, objectives and targets forwarded  to entities by end June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draft of the Entities APP submitted to DWA in August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draft of the DWA APP submitted to NT at end of August –including inputs from entities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draft of the DWA and Entities APP reviewed by 15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 of November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ZA" sz="2800" dirty="0" smtClean="0"/>
              <a:t>Submit draft DWA APP to NT and DPME by end November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b="1" dirty="0" smtClean="0"/>
              <a:t>PROTOCOL ON SUBMISSION OF APP</a:t>
            </a:r>
            <a:endParaRPr lang="en-ZA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0A114-0370-4CC0-9313-334D49B2E98A}" type="slidenum">
              <a:rPr lang="en-ZA" smtClean="0"/>
              <a:pPr/>
              <a:t>18</a:t>
            </a:fld>
            <a:endParaRPr lang="en-ZA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ZA" sz="2800" dirty="0" smtClean="0"/>
              <a:t>1st Draft DWA ENE including input from entities submitted to NT by 6 December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ZA" sz="2800" dirty="0" smtClean="0"/>
              <a:t>Final DWA ENE submitted to NT by end of January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Entities submit the final APP to DWA by end January for Minister’s approval by 15 Feb together with the DWA APP</a:t>
            </a:r>
          </a:p>
          <a:p>
            <a:pPr eaLnBrk="1" fontAlgn="t" hangingPunct="1"/>
            <a:r>
              <a:rPr lang="en-ZA" sz="2800" dirty="0" smtClean="0"/>
              <a:t>Budget vote speech 2</a:t>
            </a:r>
            <a:r>
              <a:rPr lang="en-ZA" sz="2800" baseline="30000" dirty="0" smtClean="0"/>
              <a:t>nd</a:t>
            </a:r>
            <a:r>
              <a:rPr lang="en-ZA" sz="2800" dirty="0" smtClean="0"/>
              <a:t> week of February</a:t>
            </a:r>
          </a:p>
          <a:p>
            <a:pPr eaLnBrk="1" fontAlgn="t" hangingPunct="1"/>
            <a:r>
              <a:rPr lang="en-ZA" sz="2800" dirty="0" smtClean="0"/>
              <a:t>Tabling of final DWA APP to Parliament by end of Feb</a:t>
            </a:r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latin typeface="+mn-lt"/>
                <a:ea typeface="ＭＳ Ｐゴシック" pitchFamily="34" charset="-128"/>
              </a:rPr>
              <a:t>COMMENTS/QUESTIONS</a:t>
            </a:r>
            <a:br>
              <a:rPr lang="en-US" b="1" dirty="0" smtClean="0">
                <a:latin typeface="+mn-lt"/>
                <a:ea typeface="ＭＳ Ｐゴシック" pitchFamily="34" charset="-128"/>
              </a:rPr>
            </a:br>
            <a:r>
              <a:rPr lang="en-US" dirty="0" smtClean="0">
                <a:latin typeface="Arial" charset="0"/>
                <a:ea typeface="ＭＳ Ｐゴシック" pitchFamily="34" charset="-128"/>
              </a:rPr>
              <a:t/>
            </a:r>
            <a:br>
              <a:rPr lang="en-US" dirty="0" smtClean="0">
                <a:latin typeface="Arial" charset="0"/>
                <a:ea typeface="ＭＳ Ｐゴシック" pitchFamily="34" charset="-128"/>
              </a:rPr>
            </a:br>
            <a:r>
              <a:rPr lang="en-US" dirty="0" smtClean="0">
                <a:latin typeface="Arial" charset="0"/>
                <a:ea typeface="ＭＳ Ｐゴシック" pitchFamily="34" charset="-128"/>
              </a:rPr>
              <a:t/>
            </a:r>
            <a:br>
              <a:rPr lang="en-US" dirty="0" smtClean="0">
                <a:latin typeface="Arial" charset="0"/>
                <a:ea typeface="ＭＳ Ｐゴシック" pitchFamily="34" charset="-128"/>
              </a:rPr>
            </a:br>
            <a:r>
              <a:rPr lang="en-US" sz="4800" b="1" dirty="0" smtClean="0">
                <a:latin typeface="+mn-lt"/>
                <a:ea typeface="ＭＳ Ｐゴシック" pitchFamily="34" charset="-128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53988" y="476250"/>
            <a:ext cx="75866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ZA" sz="3600" b="1" kern="0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CORE BUSINESS</a:t>
            </a:r>
          </a:p>
        </p:txBody>
      </p:sp>
      <p:sp useBgFill="1">
        <p:nvSpPr>
          <p:cNvPr id="20" name="Content Placeholder 2"/>
          <p:cNvSpPr txBox="1">
            <a:spLocks/>
          </p:cNvSpPr>
          <p:nvPr/>
        </p:nvSpPr>
        <p:spPr bwMode="auto">
          <a:xfrm>
            <a:off x="569913" y="285750"/>
            <a:ext cx="7170737" cy="5715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ZA" sz="3200" b="1" kern="0" dirty="0">
                <a:latin typeface="Arial" pitchFamily="34" charset="0"/>
                <a:ea typeface="Batang" pitchFamily="18" charset="-127"/>
                <a:cs typeface="Arial" pitchFamily="34" charset="0"/>
              </a:rPr>
              <a:t>Policy &amp; Legislative Mandate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3988" y="857250"/>
          <a:ext cx="8847200" cy="4618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8212"/>
                <a:gridCol w="6638988"/>
              </a:tblGrid>
              <a:tr h="47863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Policy</a:t>
                      </a:r>
                      <a:r>
                        <a:rPr lang="en-US" sz="1600" baseline="0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 &amp; Legislation</a:t>
                      </a:r>
                      <a:endParaRPr lang="en-US" sz="1600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2"/>
                          </a:solidFill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  <a:endParaRPr lang="en-US" sz="1600" dirty="0">
                        <a:solidFill>
                          <a:schemeClr val="bg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</a:tr>
              <a:tr h="94204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White Paper on Water &amp; Sanitation, 1997</a:t>
                      </a:r>
                      <a:endParaRPr lang="en-US" sz="16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Recognised that water resource management is best undertaken through an integrated approach</a:t>
                      </a:r>
                      <a:r>
                        <a:rPr lang="en-GB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and </a:t>
                      </a:r>
                      <a:r>
                        <a:rPr lang="en-GB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the most appropriate unit for this to be done was on a catchment or systems basis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  (Principle 22)</a:t>
                      </a:r>
                      <a:endParaRPr lang="en-US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</a:tr>
              <a:tr h="63154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National Water Act, 1998</a:t>
                      </a:r>
                      <a:endParaRPr lang="en-US" sz="16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  <a:tc>
                  <a:txBody>
                    <a:bodyPr/>
                    <a:lstStyle/>
                    <a:p>
                      <a:pPr marL="0" marR="0" lvl="2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Catchment Management Agencies (CMAs) are 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established in terms of</a:t>
                      </a:r>
                      <a:r>
                        <a:rPr lang="en-GB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Chapter 7 of  the</a:t>
                      </a:r>
                      <a:r>
                        <a:rPr lang="en-GB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Act .</a:t>
                      </a:r>
                      <a:endParaRPr lang="en-GB" sz="16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Public Finance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Management Act , </a:t>
                      </a:r>
                      <a:endParaRPr lang="en-US" sz="16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National Public</a:t>
                      </a:r>
                      <a:r>
                        <a:rPr lang="en-US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Entities listed as Schedule 3A under PFMA.</a:t>
                      </a:r>
                    </a:p>
                    <a:p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</a:tr>
              <a:tr h="56389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National Water Resource Strategy-2</a:t>
                      </a:r>
                      <a:endParaRPr lang="en-US" sz="16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Chapter 8 on Water Management Institutions including plan to establish  9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Raw Water Pricing Strategy, 2007</a:t>
                      </a:r>
                      <a:endParaRPr lang="en-US" sz="16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Defines Water Resource Management functions to be charged to users and funding framework for CMAs.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</a:tr>
              <a:tr h="67392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National Development Plan, 2012</a:t>
                      </a:r>
                      <a:endParaRPr lang="en-US" sz="160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CMAs to be established by 2015.</a:t>
                      </a:r>
                      <a:endParaRPr lang="en-US" sz="1600" dirty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4" marR="91434" marT="45716" marB="45716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304800" y="381000"/>
            <a:ext cx="8175625" cy="9144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WATER RESOURCE MANAGEMENT ACTIVITIES</a:t>
            </a:r>
          </a:p>
        </p:txBody>
      </p:sp>
      <p:sp>
        <p:nvSpPr>
          <p:cNvPr id="84995" name="Oval 3"/>
          <p:cNvSpPr>
            <a:spLocks noChangeArrowheads="1"/>
          </p:cNvSpPr>
          <p:nvPr/>
        </p:nvSpPr>
        <p:spPr bwMode="auto">
          <a:xfrm>
            <a:off x="3429000" y="3048000"/>
            <a:ext cx="2354263" cy="152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1" dirty="0"/>
              <a:t>Water Resources</a:t>
            </a:r>
          </a:p>
          <a:p>
            <a:pPr algn="ctr" eaLnBrk="0" hangingPunct="0"/>
            <a:r>
              <a:rPr lang="en-US" sz="1800" b="1" dirty="0"/>
              <a:t> Management</a:t>
            </a:r>
          </a:p>
          <a:p>
            <a:pPr algn="ctr" eaLnBrk="0" hangingPunct="0"/>
            <a:r>
              <a:rPr lang="en-US" sz="1800" b="1" dirty="0"/>
              <a:t> Activities in WMAs</a:t>
            </a:r>
          </a:p>
        </p:txBody>
      </p:sp>
      <p:sp>
        <p:nvSpPr>
          <p:cNvPr id="84996" name="Oval 4"/>
          <p:cNvSpPr>
            <a:spLocks noChangeArrowheads="1"/>
          </p:cNvSpPr>
          <p:nvPr/>
        </p:nvSpPr>
        <p:spPr bwMode="auto">
          <a:xfrm>
            <a:off x="6019800" y="2133600"/>
            <a:ext cx="1676400" cy="1063625"/>
          </a:xfrm>
          <a:prstGeom prst="ellipse">
            <a:avLst/>
          </a:prstGeom>
          <a:solidFill>
            <a:srgbClr val="CCE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</a:rPr>
              <a:t>Planning &amp; </a:t>
            </a:r>
          </a:p>
          <a:p>
            <a:pPr algn="ctr" eaLnBrk="0" hangingPunct="0"/>
            <a:r>
              <a:rPr lang="en-US" sz="1600" dirty="0">
                <a:solidFill>
                  <a:srgbClr val="000000"/>
                </a:solidFill>
              </a:rPr>
              <a:t>implementation</a:t>
            </a:r>
          </a:p>
          <a:p>
            <a:pPr algn="ctr" eaLnBrk="0" hangingPunct="0"/>
            <a:r>
              <a:rPr lang="en-US" sz="1600" dirty="0">
                <a:solidFill>
                  <a:srgbClr val="000000"/>
                </a:solidFill>
              </a:rPr>
              <a:t> of CMSs</a:t>
            </a:r>
          </a:p>
        </p:txBody>
      </p:sp>
      <p:sp>
        <p:nvSpPr>
          <p:cNvPr id="84997" name="Oval 5"/>
          <p:cNvSpPr>
            <a:spLocks noChangeArrowheads="1"/>
          </p:cNvSpPr>
          <p:nvPr/>
        </p:nvSpPr>
        <p:spPr bwMode="auto">
          <a:xfrm>
            <a:off x="6324600" y="3581400"/>
            <a:ext cx="1905000" cy="1143000"/>
          </a:xfrm>
          <a:prstGeom prst="ellipse">
            <a:avLst/>
          </a:prstGeom>
          <a:solidFill>
            <a:srgbClr val="CCE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dirty="0">
                <a:solidFill>
                  <a:srgbClr val="000000"/>
                </a:solidFill>
              </a:rPr>
              <a:t>Institutional</a:t>
            </a:r>
          </a:p>
          <a:p>
            <a:pPr algn="ctr" eaLnBrk="0" hangingPunct="0"/>
            <a:r>
              <a:rPr lang="en-US" sz="1600" dirty="0">
                <a:solidFill>
                  <a:srgbClr val="000000"/>
                </a:solidFill>
              </a:rPr>
              <a:t>development &amp;</a:t>
            </a:r>
          </a:p>
          <a:p>
            <a:pPr algn="ctr" eaLnBrk="0" hangingPunct="0"/>
            <a:r>
              <a:rPr lang="en-US" sz="1600" dirty="0">
                <a:solidFill>
                  <a:srgbClr val="000000"/>
                </a:solidFill>
              </a:rPr>
              <a:t>public </a:t>
            </a:r>
            <a:r>
              <a:rPr lang="en-US" sz="1600" dirty="0" err="1">
                <a:solidFill>
                  <a:srgbClr val="000000"/>
                </a:solidFill>
              </a:rPr>
              <a:t>partici</a:t>
            </a:r>
            <a:r>
              <a:rPr lang="en-US" sz="1600" dirty="0">
                <a:solidFill>
                  <a:srgbClr val="000000"/>
                </a:solidFill>
              </a:rPr>
              <a:t>-</a:t>
            </a:r>
          </a:p>
          <a:p>
            <a:pPr algn="ctr" eaLnBrk="0" hangingPunct="0"/>
            <a:r>
              <a:rPr lang="en-US" sz="1600" dirty="0" err="1" smtClean="0">
                <a:solidFill>
                  <a:srgbClr val="000000"/>
                </a:solidFill>
              </a:rPr>
              <a:t>patio</a:t>
            </a:r>
            <a:r>
              <a:rPr lang="en-US" sz="1800" dirty="0" err="1" smtClean="0">
                <a:solidFill>
                  <a:srgbClr val="000000"/>
                </a:solidFill>
              </a:rPr>
              <a:t>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4998" name="Oval 6"/>
          <p:cNvSpPr>
            <a:spLocks noChangeArrowheads="1"/>
          </p:cNvSpPr>
          <p:nvPr/>
        </p:nvSpPr>
        <p:spPr bwMode="auto">
          <a:xfrm>
            <a:off x="5105400" y="4724400"/>
            <a:ext cx="2057400" cy="1219200"/>
          </a:xfrm>
          <a:prstGeom prst="ellipse">
            <a:avLst/>
          </a:prstGeom>
          <a:solidFill>
            <a:srgbClr val="CCE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solidFill>
                  <a:srgbClr val="000000"/>
                </a:solidFill>
              </a:rPr>
              <a:t>Water </a:t>
            </a:r>
          </a:p>
          <a:p>
            <a:pPr algn="ctr" eaLnBrk="0" hangingPunct="0"/>
            <a:r>
              <a:rPr lang="en-US" sz="1800" dirty="0">
                <a:solidFill>
                  <a:srgbClr val="000000"/>
                </a:solidFill>
              </a:rPr>
              <a:t>conservation &amp; </a:t>
            </a:r>
          </a:p>
          <a:p>
            <a:pPr algn="ctr" eaLnBrk="0" hangingPunct="0"/>
            <a:r>
              <a:rPr lang="en-US" sz="1800" dirty="0">
                <a:solidFill>
                  <a:srgbClr val="000000"/>
                </a:solidFill>
              </a:rPr>
              <a:t>demand </a:t>
            </a:r>
          </a:p>
          <a:p>
            <a:pPr algn="ctr" eaLnBrk="0" hangingPunct="0"/>
            <a:r>
              <a:rPr lang="en-US" sz="1600" dirty="0">
                <a:solidFill>
                  <a:srgbClr val="000000"/>
                </a:solidFill>
              </a:rPr>
              <a:t>management</a:t>
            </a:r>
          </a:p>
        </p:txBody>
      </p:sp>
      <p:sp>
        <p:nvSpPr>
          <p:cNvPr id="84999" name="Oval 7"/>
          <p:cNvSpPr>
            <a:spLocks noChangeArrowheads="1"/>
          </p:cNvSpPr>
          <p:nvPr/>
        </p:nvSpPr>
        <p:spPr bwMode="auto">
          <a:xfrm>
            <a:off x="990600" y="2057400"/>
            <a:ext cx="2225675" cy="990600"/>
          </a:xfrm>
          <a:prstGeom prst="ellipse">
            <a:avLst/>
          </a:prstGeom>
          <a:solidFill>
            <a:srgbClr val="CCE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/>
              <a:t>Water use</a:t>
            </a:r>
          </a:p>
          <a:p>
            <a:pPr algn="ctr" eaLnBrk="0" hangingPunct="0"/>
            <a:r>
              <a:rPr lang="en-US" sz="1800" dirty="0"/>
              <a:t> allocations</a:t>
            </a:r>
          </a:p>
        </p:txBody>
      </p:sp>
      <p:sp>
        <p:nvSpPr>
          <p:cNvPr id="85000" name="Oval 8"/>
          <p:cNvSpPr>
            <a:spLocks noChangeArrowheads="1"/>
          </p:cNvSpPr>
          <p:nvPr/>
        </p:nvSpPr>
        <p:spPr bwMode="auto">
          <a:xfrm>
            <a:off x="3352800" y="1447800"/>
            <a:ext cx="2438400" cy="1063625"/>
          </a:xfrm>
          <a:prstGeom prst="ellipse">
            <a:avLst/>
          </a:prstGeom>
          <a:solidFill>
            <a:srgbClr val="CCE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dirty="0"/>
              <a:t>Monitoring &amp; </a:t>
            </a:r>
          </a:p>
          <a:p>
            <a:pPr algn="ctr" eaLnBrk="0" hangingPunct="0"/>
            <a:r>
              <a:rPr lang="en-US" sz="1600" dirty="0"/>
              <a:t>assessing water</a:t>
            </a:r>
          </a:p>
          <a:p>
            <a:pPr algn="ctr" eaLnBrk="0" hangingPunct="0"/>
            <a:r>
              <a:rPr lang="en-US" sz="1600" dirty="0"/>
              <a:t> resource availability</a:t>
            </a:r>
          </a:p>
          <a:p>
            <a:pPr algn="ctr" eaLnBrk="0" hangingPunct="0"/>
            <a:r>
              <a:rPr lang="en-US" sz="1600" dirty="0"/>
              <a:t> and use</a:t>
            </a:r>
          </a:p>
        </p:txBody>
      </p:sp>
      <p:sp>
        <p:nvSpPr>
          <p:cNvPr id="85001" name="Oval 9"/>
          <p:cNvSpPr>
            <a:spLocks noChangeArrowheads="1"/>
          </p:cNvSpPr>
          <p:nvPr/>
        </p:nvSpPr>
        <p:spPr bwMode="auto">
          <a:xfrm>
            <a:off x="762000" y="3429000"/>
            <a:ext cx="2173288" cy="1219200"/>
          </a:xfrm>
          <a:prstGeom prst="ellipse">
            <a:avLst/>
          </a:prstGeom>
          <a:solidFill>
            <a:srgbClr val="CCE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dirty="0"/>
              <a:t>Management of</a:t>
            </a:r>
          </a:p>
          <a:p>
            <a:pPr algn="ctr" eaLnBrk="0" hangingPunct="0"/>
            <a:r>
              <a:rPr lang="en-US" sz="1600" dirty="0"/>
              <a:t>floods, droughts,</a:t>
            </a:r>
          </a:p>
          <a:p>
            <a:pPr algn="ctr" eaLnBrk="0" hangingPunct="0"/>
            <a:r>
              <a:rPr lang="en-US" sz="1600" dirty="0"/>
              <a:t> water abstraction,</a:t>
            </a:r>
          </a:p>
          <a:p>
            <a:pPr algn="ctr" eaLnBrk="0" hangingPunct="0"/>
            <a:r>
              <a:rPr lang="en-US" sz="1600" dirty="0"/>
              <a:t>Etc.</a:t>
            </a:r>
          </a:p>
        </p:txBody>
      </p:sp>
      <p:sp>
        <p:nvSpPr>
          <p:cNvPr id="85002" name="Oval 10"/>
          <p:cNvSpPr>
            <a:spLocks noChangeArrowheads="1"/>
          </p:cNvSpPr>
          <p:nvPr/>
        </p:nvSpPr>
        <p:spPr bwMode="auto">
          <a:xfrm>
            <a:off x="2286000" y="4724400"/>
            <a:ext cx="1944688" cy="1371600"/>
          </a:xfrm>
          <a:prstGeom prst="ellipse">
            <a:avLst/>
          </a:prstGeom>
          <a:solidFill>
            <a:srgbClr val="CCE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dirty="0"/>
              <a:t>Management of</a:t>
            </a:r>
          </a:p>
          <a:p>
            <a:pPr algn="ctr" eaLnBrk="0" hangingPunct="0"/>
            <a:r>
              <a:rPr lang="en-US" sz="1600" dirty="0"/>
              <a:t> water quality water</a:t>
            </a:r>
          </a:p>
          <a:p>
            <a:pPr algn="ctr" eaLnBrk="0" hangingPunct="0"/>
            <a:r>
              <a:rPr lang="en-US" sz="1600" dirty="0"/>
              <a:t>&amp; resource</a:t>
            </a:r>
          </a:p>
          <a:p>
            <a:pPr algn="ctr" eaLnBrk="0" hangingPunct="0"/>
            <a:r>
              <a:rPr lang="en-US" sz="1600" dirty="0"/>
              <a:t> protection</a:t>
            </a:r>
          </a:p>
        </p:txBody>
      </p:sp>
      <p:sp>
        <p:nvSpPr>
          <p:cNvPr id="85003" name="AutoShape 11"/>
          <p:cNvSpPr>
            <a:spLocks noChangeArrowheads="1"/>
          </p:cNvSpPr>
          <p:nvPr/>
        </p:nvSpPr>
        <p:spPr bwMode="auto">
          <a:xfrm rot="-1155809">
            <a:off x="2895600" y="3657600"/>
            <a:ext cx="574675" cy="365125"/>
          </a:xfrm>
          <a:prstGeom prst="rightArrow">
            <a:avLst>
              <a:gd name="adj1" fmla="val 50000"/>
              <a:gd name="adj2" fmla="val 39348"/>
            </a:avLst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85004" name="AutoShape 12"/>
          <p:cNvSpPr>
            <a:spLocks noChangeArrowheads="1"/>
          </p:cNvSpPr>
          <p:nvPr/>
        </p:nvSpPr>
        <p:spPr bwMode="auto">
          <a:xfrm rot="2162585">
            <a:off x="3048000" y="2895600"/>
            <a:ext cx="669925" cy="422275"/>
          </a:xfrm>
          <a:prstGeom prst="rightArrow">
            <a:avLst>
              <a:gd name="adj1" fmla="val 50000"/>
              <a:gd name="adj2" fmla="val 39662"/>
            </a:avLst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85005" name="AutoShape 13"/>
          <p:cNvSpPr>
            <a:spLocks noChangeArrowheads="1"/>
          </p:cNvSpPr>
          <p:nvPr/>
        </p:nvSpPr>
        <p:spPr bwMode="auto">
          <a:xfrm rot="-4009413">
            <a:off x="3606801" y="4359275"/>
            <a:ext cx="608012" cy="433387"/>
          </a:xfrm>
          <a:prstGeom prst="rightArrow">
            <a:avLst>
              <a:gd name="adj1" fmla="val 50000"/>
              <a:gd name="adj2" fmla="val 35073"/>
            </a:avLst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85006" name="AutoShape 14"/>
          <p:cNvSpPr>
            <a:spLocks noChangeArrowheads="1"/>
          </p:cNvSpPr>
          <p:nvPr/>
        </p:nvSpPr>
        <p:spPr bwMode="auto">
          <a:xfrm>
            <a:off x="4284663" y="2492375"/>
            <a:ext cx="431800" cy="577850"/>
          </a:xfrm>
          <a:prstGeom prst="downArrow">
            <a:avLst>
              <a:gd name="adj1" fmla="val 50000"/>
              <a:gd name="adj2" fmla="val 33456"/>
            </a:avLst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ZA"/>
          </a:p>
        </p:txBody>
      </p:sp>
      <p:sp>
        <p:nvSpPr>
          <p:cNvPr id="85007" name="AutoShape 15"/>
          <p:cNvSpPr>
            <a:spLocks noChangeArrowheads="1"/>
          </p:cNvSpPr>
          <p:nvPr/>
        </p:nvSpPr>
        <p:spPr bwMode="auto">
          <a:xfrm rot="-2756728">
            <a:off x="5551487" y="2982913"/>
            <a:ext cx="760413" cy="433388"/>
          </a:xfrm>
          <a:prstGeom prst="leftArrow">
            <a:avLst>
              <a:gd name="adj1" fmla="val 50000"/>
              <a:gd name="adj2" fmla="val 43864"/>
            </a:avLst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85008" name="AutoShape 16"/>
          <p:cNvSpPr>
            <a:spLocks noChangeArrowheads="1"/>
          </p:cNvSpPr>
          <p:nvPr/>
        </p:nvSpPr>
        <p:spPr bwMode="auto">
          <a:xfrm rot="653987">
            <a:off x="5715000" y="3733800"/>
            <a:ext cx="647700" cy="430213"/>
          </a:xfrm>
          <a:prstGeom prst="leftArrow">
            <a:avLst>
              <a:gd name="adj1" fmla="val 50000"/>
              <a:gd name="adj2" fmla="val 37638"/>
            </a:avLst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  <p:sp>
        <p:nvSpPr>
          <p:cNvPr id="85009" name="AutoShape 17"/>
          <p:cNvSpPr>
            <a:spLocks noChangeArrowheads="1"/>
          </p:cNvSpPr>
          <p:nvPr/>
        </p:nvSpPr>
        <p:spPr bwMode="auto">
          <a:xfrm rot="-6660675">
            <a:off x="5164137" y="4284663"/>
            <a:ext cx="633413" cy="446088"/>
          </a:xfrm>
          <a:prstGeom prst="rightArrow">
            <a:avLst>
              <a:gd name="adj1" fmla="val 50000"/>
              <a:gd name="adj2" fmla="val 35498"/>
            </a:avLst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Z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nimBg="1"/>
      <p:bldP spid="84996" grpId="0" animBg="1"/>
      <p:bldP spid="84997" grpId="0" animBg="1"/>
      <p:bldP spid="84998" grpId="0" animBg="1"/>
      <p:bldP spid="84999" grpId="0" animBg="1"/>
      <p:bldP spid="85000" grpId="0" animBg="1"/>
      <p:bldP spid="85001" grpId="0" animBg="1"/>
      <p:bldP spid="85002" grpId="0" animBg="1"/>
      <p:bldP spid="85003" grpId="0" animBg="1"/>
      <p:bldP spid="85004" grpId="0" animBg="1"/>
      <p:bldP spid="85005" grpId="0" animBg="1"/>
      <p:bldP spid="85006" grpId="0" animBg="1"/>
      <p:bldP spid="85007" grpId="0" animBg="1"/>
      <p:bldP spid="85008" grpId="0" animBg="1"/>
      <p:bldP spid="850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47002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200" b="1" dirty="0" smtClean="0"/>
              <a:t>CONTRIBUTION TO GOVERNMENT </a:t>
            </a:r>
            <a:br>
              <a:rPr lang="en-US" sz="3200" b="1" dirty="0" smtClean="0"/>
            </a:br>
            <a:r>
              <a:rPr lang="en-US" sz="3200" b="1" dirty="0" smtClean="0"/>
              <a:t>OUTCOMES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7F2E94-B0AA-429E-85C4-1A18F9DFE79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85800" y="4727575"/>
            <a:ext cx="7772400" cy="911225"/>
          </a:xfrm>
          <a:prstGeom prst="roundRect">
            <a:avLst/>
          </a:prstGeom>
          <a:solidFill>
            <a:srgbClr val="3366FF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Effective water resources management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critical foundation to achieve the above outcomes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 rot="20480228">
            <a:off x="117883" y="2285477"/>
            <a:ext cx="1906906" cy="1927709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10</a:t>
            </a:r>
          </a:p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Protected and enhanced environment and natural resources 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905000" y="2143125"/>
            <a:ext cx="1809750" cy="1819275"/>
          </a:xfrm>
          <a:prstGeom prst="ellipse">
            <a:avLst/>
          </a:prstGeom>
          <a:solidFill>
            <a:srgbClr val="D99694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6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Efficient </a:t>
            </a:r>
            <a:br>
              <a:rPr lang="en-US" sz="1800" dirty="0">
                <a:solidFill>
                  <a:srgbClr val="000000"/>
                </a:solidFill>
                <a:latin typeface="+mn-lt"/>
              </a:rPr>
            </a:br>
            <a:r>
              <a:rPr lang="en-US" sz="1800" dirty="0">
                <a:solidFill>
                  <a:srgbClr val="000000"/>
                </a:solidFill>
                <a:latin typeface="+mn-lt"/>
              </a:rPr>
              <a:t>economic</a:t>
            </a:r>
            <a:br>
              <a:rPr lang="en-US" sz="1800" dirty="0">
                <a:solidFill>
                  <a:srgbClr val="000000"/>
                </a:solidFill>
                <a:latin typeface="+mn-lt"/>
              </a:rPr>
            </a:br>
            <a:r>
              <a:rPr lang="en-US" sz="1800" dirty="0">
                <a:solidFill>
                  <a:srgbClr val="000000"/>
                </a:solidFill>
                <a:latin typeface="+mn-lt"/>
              </a:rPr>
              <a:t>infrastructure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425825" y="2228850"/>
            <a:ext cx="2217738" cy="1809750"/>
          </a:xfrm>
          <a:prstGeom prst="ellipse">
            <a:avLst/>
          </a:prstGeom>
          <a:solidFill>
            <a:srgbClr val="B3A2C7"/>
          </a:solidFill>
          <a:ln w="9525">
            <a:solidFill>
              <a:srgbClr val="D9D9D9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9 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responsive, accountable, effective &amp; efficient local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  <a:latin typeface="+mn-lt"/>
              </a:rPr>
              <a:t>government</a:t>
            </a:r>
          </a:p>
        </p:txBody>
      </p:sp>
      <p:sp>
        <p:nvSpPr>
          <p:cNvPr id="10" name="Oval 9"/>
          <p:cNvSpPr/>
          <p:nvPr/>
        </p:nvSpPr>
        <p:spPr>
          <a:xfrm>
            <a:off x="5443538" y="2228850"/>
            <a:ext cx="1984375" cy="18097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4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Employment &amp; inclusive growth</a:t>
            </a:r>
          </a:p>
        </p:txBody>
      </p:sp>
      <p:sp>
        <p:nvSpPr>
          <p:cNvPr id="11" name="Oval 10"/>
          <p:cNvSpPr/>
          <p:nvPr/>
        </p:nvSpPr>
        <p:spPr>
          <a:xfrm rot="1282190">
            <a:off x="7317887" y="2719971"/>
            <a:ext cx="1746912" cy="166621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00"/>
                </a:solidFill>
              </a:rPr>
              <a:t>7</a:t>
            </a:r>
          </a:p>
          <a:p>
            <a:pPr algn="ctr">
              <a:defRPr/>
            </a:pPr>
            <a:r>
              <a:rPr lang="en-US" sz="1800" dirty="0">
                <a:solidFill>
                  <a:srgbClr val="000000"/>
                </a:solidFill>
              </a:rPr>
              <a:t>Vibrant &amp; sustainable rural communities</a:t>
            </a:r>
          </a:p>
        </p:txBody>
      </p:sp>
      <p:sp>
        <p:nvSpPr>
          <p:cNvPr id="12" name="Arc 11"/>
          <p:cNvSpPr/>
          <p:nvPr/>
        </p:nvSpPr>
        <p:spPr>
          <a:xfrm rot="12902885">
            <a:off x="1985963" y="3830638"/>
            <a:ext cx="1358900" cy="712787"/>
          </a:xfrm>
          <a:prstGeom prst="arc">
            <a:avLst>
              <a:gd name="adj1" fmla="val 17046762"/>
              <a:gd name="adj2" fmla="val 20260361"/>
            </a:avLst>
          </a:prstGeom>
          <a:ln w="76200" cmpd="sng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4153694" y="4431507"/>
            <a:ext cx="530225" cy="1587"/>
          </a:xfrm>
          <a:prstGeom prst="straightConnector1">
            <a:avLst/>
          </a:prstGeom>
          <a:ln w="76200" cmpd="sng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Arc 14"/>
          <p:cNvSpPr/>
          <p:nvPr/>
        </p:nvSpPr>
        <p:spPr>
          <a:xfrm rot="8697115" flipH="1">
            <a:off x="5872163" y="3754438"/>
            <a:ext cx="1358900" cy="712787"/>
          </a:xfrm>
          <a:prstGeom prst="arc">
            <a:avLst>
              <a:gd name="adj1" fmla="val 17046762"/>
              <a:gd name="adj2" fmla="val 20260361"/>
            </a:avLst>
          </a:prstGeom>
          <a:ln w="76200" cmpd="sng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6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971550" y="476250"/>
            <a:ext cx="67691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ZA" sz="3600" b="1" kern="0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CORE BUSINESS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187450" y="477838"/>
            <a:ext cx="67691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ZA" sz="3200" b="1" kern="0" dirty="0">
                <a:solidFill>
                  <a:schemeClr val="bg1"/>
                </a:solidFill>
                <a:latin typeface="Maiandra GD" pitchFamily="34" charset="0"/>
                <a:ea typeface="Batang" pitchFamily="18" charset="-127"/>
                <a:cs typeface="Calibri" pitchFamily="34" charset="0"/>
              </a:rPr>
              <a:t>TOP TEN RISKS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61938" y="609600"/>
          <a:ext cx="8653462" cy="52958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2214"/>
                <a:gridCol w="6721248"/>
              </a:tblGrid>
              <a:tr h="659120">
                <a:tc gridSpan="2"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/>
                        </a:rPr>
                        <a:t>PROGRESS AND KEY TIMELINES </a:t>
                      </a:r>
                      <a:endParaRPr lang="en-US" sz="2400" b="1" kern="12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91442" marR="91442" marT="45715" marB="4571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7224">
                <a:tc>
                  <a:txBody>
                    <a:bodyPr/>
                    <a:lstStyle/>
                    <a:p>
                      <a:pPr>
                        <a:spcBef>
                          <a:spcPct val="20000"/>
                        </a:spcBef>
                        <a:buFont typeface="Arial" pitchFamily="34" charset="0"/>
                        <a:buNone/>
                      </a:pP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19 March 2012</a:t>
                      </a: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>
                        <a:spcBef>
                          <a:spcPct val="20000"/>
                        </a:spcBef>
                        <a:buFont typeface="Arial" pitchFamily="34" charset="0"/>
                        <a:buNone/>
                      </a:pPr>
                      <a:r>
                        <a:rPr lang="en-US" sz="20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Minister approved the establishment of nine CMAs in nine WMAs</a:t>
                      </a:r>
                    </a:p>
                  </a:txBody>
                  <a:tcPr marL="91442" marR="91442" marT="45715" marB="45715"/>
                </a:tc>
              </a:tr>
              <a:tr h="571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21 May 2012 </a:t>
                      </a:r>
                      <a:endParaRPr lang="en-US" sz="20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Gazetting of WMAs for public consultation approved. </a:t>
                      </a:r>
                      <a:endParaRPr lang="en-US" sz="20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571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June 2012</a:t>
                      </a:r>
                      <a:endParaRPr lang="en-US" sz="20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National Steering Committee established to oversee implementation (DWA, National Treasury, SALGA,CMAs, Civil Society.) 4</a:t>
                      </a:r>
                      <a:r>
                        <a:rPr lang="en-US" sz="2000" b="0" baseline="30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NSC to be held on 3</a:t>
                      </a:r>
                      <a:r>
                        <a:rPr lang="en-US" sz="2000" b="0" baseline="300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rd</a:t>
                      </a: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December</a:t>
                      </a:r>
                      <a:endParaRPr lang="en-US" sz="20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714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July</a:t>
                      </a:r>
                      <a:r>
                        <a:rPr lang="en-US" sz="2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2013</a:t>
                      </a:r>
                      <a:endParaRPr lang="en-US" sz="20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Business Cases and Proposals for  </a:t>
                      </a:r>
                      <a:r>
                        <a:rPr kumimoji="0" lang="en-GB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Inkomati-Usuthu and Breede-Gouritz </a:t>
                      </a: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CMAs</a:t>
                      </a:r>
                      <a:r>
                        <a:rPr lang="en-US" sz="2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gazetted for 60 for public comments</a:t>
                      </a:r>
                      <a:endParaRPr lang="en-US" sz="20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714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16</a:t>
                      </a:r>
                      <a:r>
                        <a:rPr lang="en-US" sz="2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 August </a:t>
                      </a: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2013 </a:t>
                      </a:r>
                      <a:endParaRPr lang="en-US" sz="20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NWRS Gazetted published including</a:t>
                      </a:r>
                      <a:r>
                        <a:rPr lang="en-US" sz="2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 boundaries of nine </a:t>
                      </a:r>
                      <a:r>
                        <a:rPr lang="en-ZA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cs typeface="Arial" charset="0"/>
                        </a:rPr>
                        <a:t>WMA.</a:t>
                      </a:r>
                      <a:endParaRPr lang="en-US" sz="2000" b="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2" marR="91442" marT="45715" marB="45715"/>
                </a:tc>
              </a:tr>
              <a:tr h="7143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September 2013</a:t>
                      </a:r>
                    </a:p>
                  </a:txBody>
                  <a:tcPr marL="91442" marR="91442" marT="45715" marB="45715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Board appointment process for  Inkomati-Usuthu, Breede-Gouritz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Limpopo, Pongola Umzimkhulu,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commenced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1442" marR="91442" marT="45715" marB="45715" horzOverflow="overflow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6"/>
          <p:cNvSpPr txBox="1">
            <a:spLocks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971550" y="476250"/>
            <a:ext cx="67691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en-ZA" sz="3600" b="1" kern="0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  <a:cs typeface="Calibri" pitchFamily="34" charset="0"/>
              </a:rPr>
              <a:t>CORE BUSINESS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1187450" y="477838"/>
            <a:ext cx="67691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r>
              <a:rPr lang="en-ZA" sz="3200" b="1" kern="0" dirty="0">
                <a:solidFill>
                  <a:schemeClr val="bg1"/>
                </a:solidFill>
                <a:latin typeface="Maiandra GD" pitchFamily="34" charset="0"/>
                <a:ea typeface="Batang" pitchFamily="18" charset="-127"/>
                <a:cs typeface="Calibri" pitchFamily="34" charset="0"/>
              </a:rPr>
              <a:t>TOP TEN RISKS</a:t>
            </a:r>
          </a:p>
        </p:txBody>
      </p:sp>
      <p:graphicFrame>
        <p:nvGraphicFramePr>
          <p:cNvPr id="29765" name="Group 69"/>
          <p:cNvGraphicFramePr>
            <a:graphicFrameLocks noGrp="1"/>
          </p:cNvGraphicFramePr>
          <p:nvPr/>
        </p:nvGraphicFramePr>
        <p:xfrm>
          <a:off x="381000" y="532033"/>
          <a:ext cx="8763000" cy="5696124"/>
        </p:xfrm>
        <a:graphic>
          <a:graphicData uri="http://schemas.openxmlformats.org/drawingml/2006/table">
            <a:tbl>
              <a:tblPr/>
              <a:tblGrid>
                <a:gridCol w="1956691"/>
                <a:gridCol w="6806309"/>
              </a:tblGrid>
              <a:tr h="4241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/>
                          <a:cs typeface="Calibri" pitchFamily="34" charset="0"/>
                        </a:rPr>
                        <a:t>PROGRESS AND KEY TIMELINES </a:t>
                      </a: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07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October 2013</a:t>
                      </a: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Business cases and Proposals for  Pongola UMzimkhulu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406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and Limpopo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CMAs approved by Minister for gazetting  establishment notices for comment</a:t>
                      </a: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983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November 2013</a:t>
                      </a: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Gazette notices  for the establishment of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Pongola UMzimkhulu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5406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and Limpopo 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CMAS  for public comment published on 8 November 2013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962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January 2014</a:t>
                      </a: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Joint evaluation committee coordinated by NT to evaluate business cases and list entities in PFMA</a:t>
                      </a: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01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February 2014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Inkomati-Usuthu and Breede Gouritz </a:t>
                      </a:r>
                      <a:r>
                        <a:rPr lang="en-US" sz="20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CMAs</a:t>
                      </a:r>
                      <a:r>
                        <a:rPr lang="en-US" sz="20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gazetted  for establishment </a:t>
                      </a: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3F8"/>
                    </a:solidFill>
                  </a:tcPr>
                </a:tc>
              </a:tr>
              <a:tr h="10075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March 2014</a:t>
                      </a: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3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Board appointments  for  Inkomati-Usuthu  and Breede Gouritz approved by the Minister 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1442" marR="91442"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F3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C:\Users\NAA\Pictures\water management areas 5 Sept 20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175" y="98425"/>
            <a:ext cx="8848725" cy="665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3538" y="98425"/>
            <a:ext cx="5762625" cy="7286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en-ZA" sz="3600" b="1" dirty="0" smtClean="0"/>
              <a:t>Water Management Areas</a:t>
            </a:r>
            <a:endParaRPr lang="en-ZA" sz="3600" b="1" dirty="0"/>
          </a:p>
        </p:txBody>
      </p:sp>
      <p:sp>
        <p:nvSpPr>
          <p:cNvPr id="6" name="Rectangle 5"/>
          <p:cNvSpPr/>
          <p:nvPr/>
        </p:nvSpPr>
        <p:spPr>
          <a:xfrm>
            <a:off x="6000750" y="914400"/>
            <a:ext cx="1216025" cy="37147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 err="1">
                <a:solidFill>
                  <a:schemeClr val="tx1"/>
                </a:solidFill>
              </a:rPr>
              <a:t>Limpopoo</a:t>
            </a:r>
            <a:endParaRPr lang="en-ZA" sz="1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73975" y="1133475"/>
            <a:ext cx="1090613" cy="2841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Olifants</a:t>
            </a:r>
          </a:p>
        </p:txBody>
      </p:sp>
      <p:sp>
        <p:nvSpPr>
          <p:cNvPr id="8" name="Rectangle 7"/>
          <p:cNvSpPr/>
          <p:nvPr/>
        </p:nvSpPr>
        <p:spPr>
          <a:xfrm>
            <a:off x="4403725" y="2555875"/>
            <a:ext cx="1090613" cy="2841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2000" b="1" dirty="0">
                <a:solidFill>
                  <a:schemeClr val="tx1"/>
                </a:solidFill>
              </a:rPr>
              <a:t>Vaal</a:t>
            </a:r>
          </a:p>
        </p:txBody>
      </p:sp>
      <p:sp>
        <p:nvSpPr>
          <p:cNvPr id="9" name="Rectangle 8"/>
          <p:cNvSpPr/>
          <p:nvPr/>
        </p:nvSpPr>
        <p:spPr>
          <a:xfrm>
            <a:off x="2914650" y="4065588"/>
            <a:ext cx="1090613" cy="28416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Orange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3425" y="5072063"/>
            <a:ext cx="1458913" cy="43497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Berg-Olifants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73975" y="4065588"/>
            <a:ext cx="1304925" cy="51752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Pongola-</a:t>
            </a:r>
            <a:r>
              <a:rPr lang="en-ZA" sz="1800" b="1" dirty="0" err="1">
                <a:solidFill>
                  <a:schemeClr val="tx1"/>
                </a:solidFill>
              </a:rPr>
              <a:t>Mzimkulu</a:t>
            </a:r>
            <a:endParaRPr lang="en-ZA" sz="18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67463" y="5365750"/>
            <a:ext cx="1520825" cy="64928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Mzimvubu-Tsitsikamma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94038" y="6367463"/>
            <a:ext cx="1709737" cy="28416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Breede-Gouritz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888288" y="1724025"/>
            <a:ext cx="1255712" cy="588963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Inkomati-</a:t>
            </a:r>
          </a:p>
          <a:p>
            <a:pPr algn="ctr">
              <a:defRPr/>
            </a:pPr>
            <a:r>
              <a:rPr lang="en-ZA" sz="1800" b="1" dirty="0">
                <a:solidFill>
                  <a:schemeClr val="tx1"/>
                </a:solidFill>
              </a:rPr>
              <a:t>Usuthu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5"/>
          <p:cNvSpPr>
            <a:spLocks noChangeAspect="1" noChangeArrowheads="1" noTextEdit="1"/>
          </p:cNvSpPr>
          <p:nvPr/>
        </p:nvSpPr>
        <p:spPr bwMode="auto">
          <a:xfrm>
            <a:off x="2857500" y="1589088"/>
            <a:ext cx="6767513" cy="213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38" name="Freeform 7"/>
          <p:cNvSpPr>
            <a:spLocks/>
          </p:cNvSpPr>
          <p:nvPr/>
        </p:nvSpPr>
        <p:spPr bwMode="auto">
          <a:xfrm>
            <a:off x="415925" y="1190625"/>
            <a:ext cx="8680450" cy="595313"/>
          </a:xfrm>
          <a:custGeom>
            <a:avLst/>
            <a:gdLst>
              <a:gd name="T0" fmla="*/ 2147483647 w 5708"/>
              <a:gd name="T1" fmla="*/ 0 h 764"/>
              <a:gd name="T2" fmla="*/ 0 w 5708"/>
              <a:gd name="T3" fmla="*/ 0 h 764"/>
              <a:gd name="T4" fmla="*/ 0 w 5708"/>
              <a:gd name="T5" fmla="*/ 2147483647 h 764"/>
              <a:gd name="T6" fmla="*/ 2147483647 w 5708"/>
              <a:gd name="T7" fmla="*/ 2147483647 h 764"/>
              <a:gd name="T8" fmla="*/ 2147483647 w 5708"/>
              <a:gd name="T9" fmla="*/ 2147483647 h 764"/>
              <a:gd name="T10" fmla="*/ 2147483647 w 5708"/>
              <a:gd name="T11" fmla="*/ 0 h 7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08"/>
              <a:gd name="T19" fmla="*/ 0 h 764"/>
              <a:gd name="T20" fmla="*/ 5708 w 5708"/>
              <a:gd name="T21" fmla="*/ 764 h 7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08" h="764">
                <a:moveTo>
                  <a:pt x="5325" y="0"/>
                </a:moveTo>
                <a:lnTo>
                  <a:pt x="0" y="0"/>
                </a:lnTo>
                <a:lnTo>
                  <a:pt x="0" y="764"/>
                </a:lnTo>
                <a:lnTo>
                  <a:pt x="5325" y="764"/>
                </a:lnTo>
                <a:lnTo>
                  <a:pt x="5708" y="382"/>
                </a:lnTo>
                <a:lnTo>
                  <a:pt x="5325" y="0"/>
                </a:lnTo>
                <a:close/>
              </a:path>
            </a:pathLst>
          </a:custGeom>
          <a:solidFill>
            <a:srgbClr val="00277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798638" y="1450975"/>
            <a:ext cx="1654175" cy="404813"/>
          </a:xfrm>
          <a:custGeom>
            <a:avLst/>
            <a:gdLst>
              <a:gd name="T0" fmla="*/ 1135 w 1135"/>
              <a:gd name="T1" fmla="*/ 0 h 465"/>
              <a:gd name="T2" fmla="*/ 0 w 1135"/>
              <a:gd name="T3" fmla="*/ 0 h 465"/>
              <a:gd name="T4" fmla="*/ 0 w 1135"/>
              <a:gd name="T5" fmla="*/ 465 h 465"/>
              <a:gd name="T6" fmla="*/ 1135 w 1135"/>
              <a:gd name="T7" fmla="*/ 465 h 465"/>
              <a:gd name="T8" fmla="*/ 1135 w 1135"/>
              <a:gd name="T9" fmla="*/ 232 h 465"/>
              <a:gd name="T10" fmla="*/ 1135 w 1135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5"/>
              <a:gd name="T19" fmla="*/ 0 h 465"/>
              <a:gd name="T20" fmla="*/ 1135 w 1135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5" h="465">
                <a:moveTo>
                  <a:pt x="1135" y="0"/>
                </a:moveTo>
                <a:lnTo>
                  <a:pt x="0" y="0"/>
                </a:lnTo>
                <a:lnTo>
                  <a:pt x="0" y="465"/>
                </a:lnTo>
                <a:lnTo>
                  <a:pt x="1135" y="465"/>
                </a:lnTo>
                <a:lnTo>
                  <a:pt x="1135" y="232"/>
                </a:lnTo>
                <a:lnTo>
                  <a:pt x="1135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ZA" sz="1100" b="1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785938" y="1441450"/>
            <a:ext cx="13128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Establishment Phase</a:t>
            </a:r>
          </a:p>
        </p:txBody>
      </p:sp>
      <p:sp>
        <p:nvSpPr>
          <p:cNvPr id="10" name="Freeform 15"/>
          <p:cNvSpPr>
            <a:spLocks/>
          </p:cNvSpPr>
          <p:nvPr/>
        </p:nvSpPr>
        <p:spPr bwMode="auto">
          <a:xfrm>
            <a:off x="3500438" y="1428750"/>
            <a:ext cx="4071937" cy="404813"/>
          </a:xfrm>
          <a:custGeom>
            <a:avLst/>
            <a:gdLst>
              <a:gd name="T0" fmla="*/ 1136 w 1136"/>
              <a:gd name="T1" fmla="*/ 0 h 465"/>
              <a:gd name="T2" fmla="*/ 0 w 1136"/>
              <a:gd name="T3" fmla="*/ 0 h 465"/>
              <a:gd name="T4" fmla="*/ 0 w 1136"/>
              <a:gd name="T5" fmla="*/ 465 h 465"/>
              <a:gd name="T6" fmla="*/ 1136 w 1136"/>
              <a:gd name="T7" fmla="*/ 465 h 465"/>
              <a:gd name="T8" fmla="*/ 1136 w 1136"/>
              <a:gd name="T9" fmla="*/ 232 h 465"/>
              <a:gd name="T10" fmla="*/ 1136 w 1136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6"/>
              <a:gd name="T19" fmla="*/ 0 h 465"/>
              <a:gd name="T20" fmla="*/ 1136 w 1136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6" h="465">
                <a:moveTo>
                  <a:pt x="1136" y="0"/>
                </a:moveTo>
                <a:lnTo>
                  <a:pt x="0" y="0"/>
                </a:lnTo>
                <a:lnTo>
                  <a:pt x="0" y="465"/>
                </a:lnTo>
                <a:lnTo>
                  <a:pt x="1136" y="465"/>
                </a:lnTo>
                <a:lnTo>
                  <a:pt x="1136" y="232"/>
                </a:lnTo>
                <a:lnTo>
                  <a:pt x="1136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ZA" sz="1400" b="1" dirty="0"/>
              <a:t>Operation Phase </a:t>
            </a:r>
          </a:p>
        </p:txBody>
      </p:sp>
      <p:sp>
        <p:nvSpPr>
          <p:cNvPr id="39942" name="Rectangle 27"/>
          <p:cNvSpPr>
            <a:spLocks noChangeArrowheads="1"/>
          </p:cNvSpPr>
          <p:nvPr/>
        </p:nvSpPr>
        <p:spPr bwMode="auto">
          <a:xfrm>
            <a:off x="7169150" y="1630363"/>
            <a:ext cx="12858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latin typeface="Verdana" pitchFamily="34" charset="0"/>
              </a:rPr>
              <a:t> </a:t>
            </a:r>
            <a:endParaRPr lang="en-US" sz="1100" b="1"/>
          </a:p>
        </p:txBody>
      </p:sp>
      <p:sp>
        <p:nvSpPr>
          <p:cNvPr id="13" name="Rectangle 29"/>
          <p:cNvSpPr>
            <a:spLocks noChangeArrowheads="1"/>
          </p:cNvSpPr>
          <p:nvPr/>
        </p:nvSpPr>
        <p:spPr bwMode="auto">
          <a:xfrm>
            <a:off x="2492375" y="1208088"/>
            <a:ext cx="42973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FFFF"/>
                </a:solidFill>
              </a:rPr>
              <a:t>CMA IMPLEMENTATION PLAN </a:t>
            </a:r>
            <a:r>
              <a:rPr lang="en-US" sz="1400" b="1" dirty="0">
                <a:solidFill>
                  <a:srgbClr val="FFFFFF"/>
                </a:solidFill>
                <a:latin typeface="+mn-lt"/>
              </a:rPr>
              <a:t> </a:t>
            </a:r>
            <a:endParaRPr lang="en-US" sz="1400" dirty="0">
              <a:latin typeface="+mn-lt"/>
            </a:endParaRPr>
          </a:p>
        </p:txBody>
      </p:sp>
      <p:sp>
        <p:nvSpPr>
          <p:cNvPr id="14" name="Freeform 54"/>
          <p:cNvSpPr>
            <a:spLocks/>
          </p:cNvSpPr>
          <p:nvPr/>
        </p:nvSpPr>
        <p:spPr bwMode="auto">
          <a:xfrm>
            <a:off x="446088" y="1443038"/>
            <a:ext cx="1339850" cy="404812"/>
          </a:xfrm>
          <a:custGeom>
            <a:avLst/>
            <a:gdLst>
              <a:gd name="T0" fmla="*/ 1133 w 1133"/>
              <a:gd name="T1" fmla="*/ 0 h 465"/>
              <a:gd name="T2" fmla="*/ 0 w 1133"/>
              <a:gd name="T3" fmla="*/ 0 h 465"/>
              <a:gd name="T4" fmla="*/ 0 w 1133"/>
              <a:gd name="T5" fmla="*/ 465 h 465"/>
              <a:gd name="T6" fmla="*/ 1133 w 1133"/>
              <a:gd name="T7" fmla="*/ 465 h 465"/>
              <a:gd name="T8" fmla="*/ 1133 w 1133"/>
              <a:gd name="T9" fmla="*/ 232 h 465"/>
              <a:gd name="T10" fmla="*/ 1133 w 1133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3"/>
              <a:gd name="T19" fmla="*/ 0 h 465"/>
              <a:gd name="T20" fmla="*/ 1133 w 1133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3" h="465">
                <a:moveTo>
                  <a:pt x="1133" y="0"/>
                </a:moveTo>
                <a:lnTo>
                  <a:pt x="0" y="0"/>
                </a:lnTo>
                <a:lnTo>
                  <a:pt x="0" y="465"/>
                </a:lnTo>
                <a:lnTo>
                  <a:pt x="1133" y="465"/>
                </a:lnTo>
                <a:lnTo>
                  <a:pt x="1133" y="232"/>
                </a:lnTo>
                <a:lnTo>
                  <a:pt x="1133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ZA" sz="1400" b="1" dirty="0"/>
              <a:t>Preparatory Phase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6863" y="946150"/>
            <a:ext cx="242888" cy="1587"/>
          </a:xfrm>
          <a:prstGeom prst="line">
            <a:avLst/>
          </a:prstGeom>
          <a:ln>
            <a:solidFill>
              <a:srgbClr val="00A1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8547100" y="908050"/>
            <a:ext cx="242888" cy="1588"/>
          </a:xfrm>
          <a:prstGeom prst="line">
            <a:avLst/>
          </a:prstGeom>
          <a:ln>
            <a:solidFill>
              <a:srgbClr val="00A1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7" name="TextBox 93"/>
          <p:cNvSpPr txBox="1">
            <a:spLocks noChangeArrowheads="1"/>
          </p:cNvSpPr>
          <p:nvPr/>
        </p:nvSpPr>
        <p:spPr bwMode="auto">
          <a:xfrm>
            <a:off x="428625" y="942975"/>
            <a:ext cx="1500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400" b="1">
                <a:solidFill>
                  <a:srgbClr val="000000"/>
                </a:solidFill>
                <a:ea typeface="ＭＳ Ｐゴシック"/>
                <a:cs typeface="ＭＳ Ｐゴシック"/>
              </a:rPr>
              <a:t>Aug12-July 13</a:t>
            </a:r>
          </a:p>
        </p:txBody>
      </p:sp>
      <p:sp>
        <p:nvSpPr>
          <p:cNvPr id="22" name="Freeform 56"/>
          <p:cNvSpPr>
            <a:spLocks/>
          </p:cNvSpPr>
          <p:nvPr/>
        </p:nvSpPr>
        <p:spPr bwMode="auto">
          <a:xfrm>
            <a:off x="7642225" y="1428750"/>
            <a:ext cx="969963" cy="444500"/>
          </a:xfrm>
          <a:custGeom>
            <a:avLst/>
            <a:gdLst>
              <a:gd name="T0" fmla="*/ 1133 w 1133"/>
              <a:gd name="T1" fmla="*/ 0 h 465"/>
              <a:gd name="T2" fmla="*/ 0 w 1133"/>
              <a:gd name="T3" fmla="*/ 0 h 465"/>
              <a:gd name="T4" fmla="*/ 0 w 1133"/>
              <a:gd name="T5" fmla="*/ 465 h 465"/>
              <a:gd name="T6" fmla="*/ 1133 w 1133"/>
              <a:gd name="T7" fmla="*/ 465 h 465"/>
              <a:gd name="T8" fmla="*/ 1133 w 1133"/>
              <a:gd name="T9" fmla="*/ 233 h 465"/>
              <a:gd name="T10" fmla="*/ 1133 w 1133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3"/>
              <a:gd name="T19" fmla="*/ 0 h 465"/>
              <a:gd name="T20" fmla="*/ 1133 w 1133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3" h="465">
                <a:moveTo>
                  <a:pt x="1133" y="0"/>
                </a:moveTo>
                <a:lnTo>
                  <a:pt x="0" y="0"/>
                </a:lnTo>
                <a:lnTo>
                  <a:pt x="0" y="465"/>
                </a:lnTo>
                <a:lnTo>
                  <a:pt x="1133" y="465"/>
                </a:lnTo>
                <a:lnTo>
                  <a:pt x="1133" y="233"/>
                </a:lnTo>
                <a:lnTo>
                  <a:pt x="1133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ZA" sz="1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Sustain &amp; Improve</a:t>
            </a:r>
          </a:p>
        </p:txBody>
      </p:sp>
      <p:sp>
        <p:nvSpPr>
          <p:cNvPr id="39949" name="TextBox 95"/>
          <p:cNvSpPr txBox="1">
            <a:spLocks noChangeArrowheads="1"/>
          </p:cNvSpPr>
          <p:nvPr/>
        </p:nvSpPr>
        <p:spPr bwMode="auto">
          <a:xfrm>
            <a:off x="3500438" y="931863"/>
            <a:ext cx="5075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200" b="1">
                <a:solidFill>
                  <a:srgbClr val="000000"/>
                </a:solidFill>
                <a:ea typeface="ＭＳ Ｐゴシック"/>
                <a:cs typeface="ＭＳ Ｐゴシック"/>
              </a:rPr>
              <a:t>Aug 14-July 15 and beyond </a:t>
            </a:r>
          </a:p>
        </p:txBody>
      </p:sp>
      <p:sp>
        <p:nvSpPr>
          <p:cNvPr id="24" name="Pentagon 23"/>
          <p:cNvSpPr/>
          <p:nvPr/>
        </p:nvSpPr>
        <p:spPr>
          <a:xfrm>
            <a:off x="428596" y="1928803"/>
            <a:ext cx="1364273" cy="285752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Gazetting of WMAs</a:t>
            </a:r>
          </a:p>
        </p:txBody>
      </p:sp>
      <p:sp>
        <p:nvSpPr>
          <p:cNvPr id="26" name="Pentagon 25"/>
          <p:cNvSpPr/>
          <p:nvPr/>
        </p:nvSpPr>
        <p:spPr>
          <a:xfrm>
            <a:off x="1928794" y="4357694"/>
            <a:ext cx="1661746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Appointment of Chief Executive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178594" y="3679032"/>
            <a:ext cx="321468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1971675" y="3457575"/>
            <a:ext cx="2949575" cy="3492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225131" y="3653632"/>
            <a:ext cx="2549525" cy="142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6322219" y="3647282"/>
            <a:ext cx="2562225" cy="1428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60" name="Rectangle 140"/>
          <p:cNvSpPr>
            <a:spLocks noChangeArrowheads="1"/>
          </p:cNvSpPr>
          <p:nvPr/>
        </p:nvSpPr>
        <p:spPr bwMode="auto">
          <a:xfrm rot="10800000">
            <a:off x="11113" y="5357813"/>
            <a:ext cx="374650" cy="1281112"/>
          </a:xfrm>
          <a:prstGeom prst="rect">
            <a:avLst/>
          </a:prstGeom>
          <a:noFill/>
          <a:ln w="9525">
            <a:solidFill>
              <a:srgbClr val="00A1DE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GB" sz="1400" b="1"/>
              <a:t>Time Frames </a:t>
            </a:r>
          </a:p>
        </p:txBody>
      </p:sp>
      <p:sp>
        <p:nvSpPr>
          <p:cNvPr id="40" name="Rectangle 140"/>
          <p:cNvSpPr>
            <a:spLocks noChangeArrowheads="1"/>
          </p:cNvSpPr>
          <p:nvPr/>
        </p:nvSpPr>
        <p:spPr bwMode="auto">
          <a:xfrm rot="10800000">
            <a:off x="12700" y="2076450"/>
            <a:ext cx="373063" cy="2935288"/>
          </a:xfrm>
          <a:prstGeom prst="rect">
            <a:avLst/>
          </a:prstGeom>
          <a:noFill/>
          <a:ln w="9525">
            <a:solidFill>
              <a:srgbClr val="00A1DE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defRPr/>
            </a:pPr>
            <a:r>
              <a:rPr lang="en-GB" sz="1050" b="1" dirty="0"/>
              <a:t>Project Phases</a:t>
            </a:r>
          </a:p>
          <a:p>
            <a:pPr algn="ctr">
              <a:defRPr/>
            </a:pPr>
            <a:r>
              <a:rPr lang="en-GB" sz="1050" b="1" dirty="0"/>
              <a:t>Cross Cutting Activities</a:t>
            </a:r>
          </a:p>
        </p:txBody>
      </p:sp>
      <p:sp>
        <p:nvSpPr>
          <p:cNvPr id="41" name="Rectangle 140"/>
          <p:cNvSpPr>
            <a:spLocks noChangeArrowheads="1"/>
          </p:cNvSpPr>
          <p:nvPr/>
        </p:nvSpPr>
        <p:spPr bwMode="auto">
          <a:xfrm rot="10800000">
            <a:off x="12700" y="1216025"/>
            <a:ext cx="373063" cy="811213"/>
          </a:xfrm>
          <a:prstGeom prst="rect">
            <a:avLst/>
          </a:prstGeom>
          <a:noFill/>
          <a:ln w="9525">
            <a:solidFill>
              <a:srgbClr val="00A1DE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>
              <a:defRPr/>
            </a:pPr>
            <a:r>
              <a:rPr lang="en-GB" sz="1050" b="1" dirty="0"/>
              <a:t>Approach</a:t>
            </a:r>
          </a:p>
        </p:txBody>
      </p:sp>
      <p:sp>
        <p:nvSpPr>
          <p:cNvPr id="43" name="Pentagon 42"/>
          <p:cNvSpPr/>
          <p:nvPr/>
        </p:nvSpPr>
        <p:spPr>
          <a:xfrm>
            <a:off x="1857356" y="5643578"/>
            <a:ext cx="6072230" cy="35719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 sz="11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>
              <a:defRPr/>
            </a:pPr>
            <a:endParaRPr lang="en-ZA" sz="11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en-ZA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PHASE 2 : </a:t>
            </a:r>
            <a:r>
              <a:rPr lang="en-GB" sz="1400" dirty="0"/>
              <a:t>Berg-Olifants-Doorn , Vaal , Olifants and Limpopo </a:t>
            </a:r>
            <a:endParaRPr lang="en-ZA" sz="1400" b="1" dirty="0"/>
          </a:p>
          <a:p>
            <a:pPr>
              <a:defRPr/>
            </a:pPr>
            <a:endParaRPr lang="en-ZA" sz="11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9966" name="Line 4"/>
          <p:cNvSpPr>
            <a:spLocks noChangeShapeType="1"/>
          </p:cNvSpPr>
          <p:nvPr/>
        </p:nvSpPr>
        <p:spPr bwMode="auto">
          <a:xfrm>
            <a:off x="684213" y="928688"/>
            <a:ext cx="8459787" cy="0"/>
          </a:xfrm>
          <a:prstGeom prst="line">
            <a:avLst/>
          </a:prstGeom>
          <a:noFill/>
          <a:ln w="9525">
            <a:solidFill>
              <a:srgbClr val="00A1DE"/>
            </a:solidFill>
            <a:round/>
            <a:headEnd/>
            <a:tailEnd/>
          </a:ln>
        </p:spPr>
        <p:txBody>
          <a:bodyPr wrap="none" lIns="36000" tIns="36000" rIns="36000" bIns="36000" anchor="ctr"/>
          <a:lstStyle/>
          <a:p>
            <a:endParaRPr lang="en-US"/>
          </a:p>
        </p:txBody>
      </p:sp>
      <p:sp>
        <p:nvSpPr>
          <p:cNvPr id="39967" name="TextBox 93"/>
          <p:cNvSpPr txBox="1">
            <a:spLocks noChangeArrowheads="1"/>
          </p:cNvSpPr>
          <p:nvPr/>
        </p:nvSpPr>
        <p:spPr bwMode="auto">
          <a:xfrm>
            <a:off x="1819275" y="2044700"/>
            <a:ext cx="774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/>
                <a:cs typeface="ＭＳ Ｐゴシック"/>
              </a:rPr>
              <a:t>1 Month</a:t>
            </a:r>
          </a:p>
        </p:txBody>
      </p:sp>
      <p:sp>
        <p:nvSpPr>
          <p:cNvPr id="39968" name="TextBox 93"/>
          <p:cNvSpPr txBox="1">
            <a:spLocks noChangeArrowheads="1"/>
          </p:cNvSpPr>
          <p:nvPr/>
        </p:nvSpPr>
        <p:spPr bwMode="auto">
          <a:xfrm>
            <a:off x="3575050" y="2527300"/>
            <a:ext cx="8588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/>
                <a:cs typeface="ＭＳ Ｐゴシック"/>
              </a:rPr>
              <a:t>2 Months</a:t>
            </a:r>
          </a:p>
        </p:txBody>
      </p:sp>
      <p:sp>
        <p:nvSpPr>
          <p:cNvPr id="39969" name="TextBox 93"/>
          <p:cNvSpPr txBox="1">
            <a:spLocks noChangeArrowheads="1"/>
          </p:cNvSpPr>
          <p:nvPr/>
        </p:nvSpPr>
        <p:spPr bwMode="auto">
          <a:xfrm>
            <a:off x="7537450" y="3962400"/>
            <a:ext cx="774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/>
                <a:cs typeface="ＭＳ Ｐゴシック"/>
              </a:rPr>
              <a:t>1 Month</a:t>
            </a:r>
          </a:p>
        </p:txBody>
      </p:sp>
      <p:sp>
        <p:nvSpPr>
          <p:cNvPr id="46" name="Pentagon 45"/>
          <p:cNvSpPr/>
          <p:nvPr/>
        </p:nvSpPr>
        <p:spPr>
          <a:xfrm>
            <a:off x="428596" y="5286388"/>
            <a:ext cx="5643602" cy="357190"/>
          </a:xfrm>
          <a:prstGeom prst="homePlate">
            <a:avLst/>
          </a:prstGeom>
          <a:solidFill>
            <a:schemeClr val="bg2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5725" algn="l"/>
              </a:tabLst>
              <a:defRPr/>
            </a:pPr>
            <a:endParaRPr lang="en-GB" sz="1400" dirty="0"/>
          </a:p>
          <a:p>
            <a:pPr>
              <a:tabLst>
                <a:tab pos="85725" algn="l"/>
              </a:tabLst>
              <a:defRPr/>
            </a:pPr>
            <a:r>
              <a:rPr lang="en-GB" sz="1400" dirty="0"/>
              <a:t>PHASE 1 : Breede-Gouritz, Inkomati-Usuthu and Pongola Mzimkhulu</a:t>
            </a:r>
          </a:p>
          <a:p>
            <a:pPr>
              <a:tabLst>
                <a:tab pos="85725" algn="l"/>
              </a:tabLst>
              <a:defRPr/>
            </a:pPr>
            <a:endParaRPr lang="en-ZA" sz="14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Pentagon 46"/>
          <p:cNvSpPr/>
          <p:nvPr/>
        </p:nvSpPr>
        <p:spPr>
          <a:xfrm>
            <a:off x="3357554" y="6072206"/>
            <a:ext cx="5786446" cy="338137"/>
          </a:xfrm>
          <a:prstGeom prst="homePlate">
            <a:avLst/>
          </a:prstGeom>
          <a:solidFill>
            <a:schemeClr val="tx2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400" dirty="0"/>
              <a:t>PHASE 3 : Orange, </a:t>
            </a:r>
            <a:r>
              <a:rPr lang="en-GB" sz="1400" dirty="0"/>
              <a:t>Mzimvubu-Keiskamma</a:t>
            </a:r>
            <a:endParaRPr lang="en-ZA" sz="14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Pentagon 26"/>
          <p:cNvSpPr/>
          <p:nvPr/>
        </p:nvSpPr>
        <p:spPr>
          <a:xfrm>
            <a:off x="3500430" y="1928802"/>
            <a:ext cx="4929221" cy="407988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Implementation of Initial Functions </a:t>
            </a:r>
          </a:p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Delegation of functions </a:t>
            </a:r>
          </a:p>
        </p:txBody>
      </p:sp>
      <p:sp>
        <p:nvSpPr>
          <p:cNvPr id="28" name="Pentagon 27"/>
          <p:cNvSpPr/>
          <p:nvPr/>
        </p:nvSpPr>
        <p:spPr>
          <a:xfrm>
            <a:off x="3643306" y="2428868"/>
            <a:ext cx="1805354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Office Accommodation</a:t>
            </a:r>
          </a:p>
        </p:txBody>
      </p:sp>
      <p:sp>
        <p:nvSpPr>
          <p:cNvPr id="39982" name="TextBox 93"/>
          <p:cNvSpPr txBox="1">
            <a:spLocks noChangeArrowheads="1"/>
          </p:cNvSpPr>
          <p:nvPr/>
        </p:nvSpPr>
        <p:spPr bwMode="auto">
          <a:xfrm>
            <a:off x="6699250" y="2971800"/>
            <a:ext cx="8588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/>
                <a:cs typeface="ＭＳ Ｐゴシック"/>
              </a:rPr>
              <a:t>8 Months</a:t>
            </a:r>
          </a:p>
        </p:txBody>
      </p:sp>
      <p:sp>
        <p:nvSpPr>
          <p:cNvPr id="39983" name="TextBox 1"/>
          <p:cNvSpPr txBox="1">
            <a:spLocks noChangeArrowheads="1"/>
          </p:cNvSpPr>
          <p:nvPr/>
        </p:nvSpPr>
        <p:spPr bwMode="auto">
          <a:xfrm>
            <a:off x="323850" y="357188"/>
            <a:ext cx="8208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alibri" pitchFamily="34" charset="0"/>
                <a:ea typeface="ＭＳ Ｐゴシック"/>
                <a:cs typeface="ＭＳ Ｐゴシック"/>
              </a:rPr>
              <a:t>HIGH LEVEL PROJECT PLAN FRAMEWORK</a:t>
            </a:r>
          </a:p>
        </p:txBody>
      </p:sp>
      <p:sp>
        <p:nvSpPr>
          <p:cNvPr id="48" name="Pentagon 47"/>
          <p:cNvSpPr/>
          <p:nvPr/>
        </p:nvSpPr>
        <p:spPr>
          <a:xfrm>
            <a:off x="428596" y="2285992"/>
            <a:ext cx="1364273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Finalising Business Cases</a:t>
            </a:r>
          </a:p>
        </p:txBody>
      </p:sp>
      <p:sp>
        <p:nvSpPr>
          <p:cNvPr id="49" name="Pentagon 48"/>
          <p:cNvSpPr/>
          <p:nvPr/>
        </p:nvSpPr>
        <p:spPr>
          <a:xfrm>
            <a:off x="2000232" y="2214554"/>
            <a:ext cx="1364273" cy="642942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Approval of Business Cases by NT and listing under PFMA</a:t>
            </a:r>
          </a:p>
        </p:txBody>
      </p:sp>
      <p:sp>
        <p:nvSpPr>
          <p:cNvPr id="50" name="Pentagon 49"/>
          <p:cNvSpPr/>
          <p:nvPr/>
        </p:nvSpPr>
        <p:spPr>
          <a:xfrm>
            <a:off x="1928794" y="3000372"/>
            <a:ext cx="1507149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Gazetting of  CMAs</a:t>
            </a:r>
          </a:p>
        </p:txBody>
      </p:sp>
      <p:sp>
        <p:nvSpPr>
          <p:cNvPr id="51" name="Pentagon 50"/>
          <p:cNvSpPr/>
          <p:nvPr/>
        </p:nvSpPr>
        <p:spPr>
          <a:xfrm>
            <a:off x="1928794" y="3571876"/>
            <a:ext cx="1500198" cy="500066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Appointment of Governing Board </a:t>
            </a:r>
          </a:p>
        </p:txBody>
      </p:sp>
      <p:sp>
        <p:nvSpPr>
          <p:cNvPr id="52" name="Pentagon 51"/>
          <p:cNvSpPr/>
          <p:nvPr/>
        </p:nvSpPr>
        <p:spPr>
          <a:xfrm>
            <a:off x="428596" y="2786058"/>
            <a:ext cx="1435711" cy="571504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Setting up of National Steering Committee</a:t>
            </a:r>
          </a:p>
        </p:txBody>
      </p:sp>
      <p:sp>
        <p:nvSpPr>
          <p:cNvPr id="54" name="Pentagon 53"/>
          <p:cNvSpPr/>
          <p:nvPr/>
        </p:nvSpPr>
        <p:spPr>
          <a:xfrm>
            <a:off x="428596" y="3571876"/>
            <a:ext cx="1435711" cy="642942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Setting up of Regional Steering Committees</a:t>
            </a:r>
          </a:p>
        </p:txBody>
      </p:sp>
      <p:sp>
        <p:nvSpPr>
          <p:cNvPr id="55" name="Pentagon 54"/>
          <p:cNvSpPr/>
          <p:nvPr/>
        </p:nvSpPr>
        <p:spPr>
          <a:xfrm>
            <a:off x="428596" y="4857760"/>
            <a:ext cx="1435711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Budget secured MTEF </a:t>
            </a:r>
          </a:p>
        </p:txBody>
      </p:sp>
      <p:sp>
        <p:nvSpPr>
          <p:cNvPr id="56" name="Pentagon 55"/>
          <p:cNvSpPr/>
          <p:nvPr/>
        </p:nvSpPr>
        <p:spPr>
          <a:xfrm>
            <a:off x="3643306" y="3000372"/>
            <a:ext cx="1507149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Human Resources</a:t>
            </a:r>
          </a:p>
        </p:txBody>
      </p:sp>
      <p:sp>
        <p:nvSpPr>
          <p:cNvPr id="57" name="Pentagon 56"/>
          <p:cNvSpPr/>
          <p:nvPr/>
        </p:nvSpPr>
        <p:spPr>
          <a:xfrm>
            <a:off x="3714744" y="3714752"/>
            <a:ext cx="1507149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Systems </a:t>
            </a:r>
          </a:p>
        </p:txBody>
      </p:sp>
      <p:sp>
        <p:nvSpPr>
          <p:cNvPr id="40011" name="Rectangle 60"/>
          <p:cNvSpPr>
            <a:spLocks noChangeArrowheads="1"/>
          </p:cNvSpPr>
          <p:nvPr/>
        </p:nvSpPr>
        <p:spPr bwMode="auto">
          <a:xfrm>
            <a:off x="428625" y="6286500"/>
            <a:ext cx="1260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400" b="1">
                <a:solidFill>
                  <a:srgbClr val="000000"/>
                </a:solidFill>
              </a:rPr>
              <a:t>Aug12-July 13 </a:t>
            </a:r>
          </a:p>
        </p:txBody>
      </p:sp>
      <p:sp>
        <p:nvSpPr>
          <p:cNvPr id="40012" name="Rectangle 61"/>
          <p:cNvSpPr>
            <a:spLocks noChangeArrowheads="1"/>
          </p:cNvSpPr>
          <p:nvPr/>
        </p:nvSpPr>
        <p:spPr bwMode="auto">
          <a:xfrm>
            <a:off x="2000250" y="928688"/>
            <a:ext cx="1512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400" b="1">
                <a:solidFill>
                  <a:srgbClr val="000000"/>
                </a:solidFill>
              </a:rPr>
              <a:t>Aug13-July 14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357563" y="6357938"/>
            <a:ext cx="5357812" cy="307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</a:rPr>
              <a:t>Aug14-July 15 and beyond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500438" y="928688"/>
            <a:ext cx="5143500" cy="285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6" name="Rounded Rectangle 65"/>
          <p:cNvSpPr/>
          <p:nvPr/>
        </p:nvSpPr>
        <p:spPr>
          <a:xfrm>
            <a:off x="428625" y="928688"/>
            <a:ext cx="1357313" cy="285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9" name="Rounded Rectangle 68"/>
          <p:cNvSpPr/>
          <p:nvPr/>
        </p:nvSpPr>
        <p:spPr>
          <a:xfrm>
            <a:off x="1785938" y="928688"/>
            <a:ext cx="1714500" cy="285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0017" name="Rectangle 75"/>
          <p:cNvSpPr>
            <a:spLocks noChangeArrowheads="1"/>
          </p:cNvSpPr>
          <p:nvPr/>
        </p:nvSpPr>
        <p:spPr bwMode="auto">
          <a:xfrm>
            <a:off x="1785938" y="6357938"/>
            <a:ext cx="6858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400" b="1">
                <a:solidFill>
                  <a:srgbClr val="000000"/>
                </a:solidFill>
              </a:rPr>
              <a:t>Aug13-July 14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28625" y="6357938"/>
            <a:ext cx="1414463" cy="285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1857375" y="6357938"/>
            <a:ext cx="1500188" cy="285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00" dirty="0"/>
          </a:p>
        </p:txBody>
      </p:sp>
      <p:sp>
        <p:nvSpPr>
          <p:cNvPr id="80" name="Pentagon 79"/>
          <p:cNvSpPr/>
          <p:nvPr/>
        </p:nvSpPr>
        <p:spPr>
          <a:xfrm>
            <a:off x="428596" y="4357694"/>
            <a:ext cx="1435711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Appointment of dedicated team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ZA" sz="3100" b="1" dirty="0" smtClean="0"/>
              <a:t>SUMMARY OF STAKEHOLDER ENGAGEMENT ACTIVITIES: INKOMATI-USUTHU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81000" y="1574006"/>
          <a:ext cx="8469313" cy="10567988"/>
        </p:xfrm>
        <a:graphic>
          <a:graphicData uri="http://schemas.openxmlformats.org/presentationml/2006/ole">
            <p:oleObj spid="_x0000_s1027" name="Document" r:id="rId3" imgW="5955602" imgH="737350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WA teamplate_Jul 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DWA teamplate_Jul 10</Template>
  <TotalTime>13436</TotalTime>
  <Words>1006</Words>
  <Application>Microsoft Office PowerPoint</Application>
  <PresentationFormat>On-screen Show (4:3)</PresentationFormat>
  <Paragraphs>209</Paragraphs>
  <Slides>19</Slides>
  <Notes>5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DWA teamplate_Jul 10</vt:lpstr>
      <vt:lpstr>Document</vt:lpstr>
      <vt:lpstr>    PROGRESS ON THE ESTABLISHMENT OF CATCHMENT MANAGEMENT AGENCIES  (CMAS) IN  SOUTH AFRICA  National Steering Committee    3 December 2013       </vt:lpstr>
      <vt:lpstr>Slide 2</vt:lpstr>
      <vt:lpstr>WATER RESOURCE MANAGEMENT ACTIVITIES</vt:lpstr>
      <vt:lpstr> CONTRIBUTION TO GOVERNMENT  OUTCOMES </vt:lpstr>
      <vt:lpstr>Slide 5</vt:lpstr>
      <vt:lpstr>Slide 6</vt:lpstr>
      <vt:lpstr>Water Management Areas</vt:lpstr>
      <vt:lpstr>Slide 8</vt:lpstr>
      <vt:lpstr>SUMMARY OF STAKEHOLDER ENGAGEMENT ACTIVITIES: INKOMATI-USUTHU </vt:lpstr>
      <vt:lpstr>SUMMARY OF STAKEHOLDER ENGAGEMENT ACTIVITIES: INKOMATI-USUTHU </vt:lpstr>
      <vt:lpstr>SUMMARY OF STAKEHOLDER ENGAGEMENT ACTIVITIES: BREEDE GOURITZ </vt:lpstr>
      <vt:lpstr>SUMMARY OF STAKEHOLDER ENGAGEMENT ACTIVITIES: BREEDE GOURITZ </vt:lpstr>
      <vt:lpstr>    PROGRESS AND KEY TIMELINES  </vt:lpstr>
      <vt:lpstr>Slide 14</vt:lpstr>
      <vt:lpstr>Slide 15</vt:lpstr>
      <vt:lpstr>DWA’s OVERSIGHT ROLE OVER CMAs Compliance monitoring</vt:lpstr>
      <vt:lpstr>PROTOCOL ON SUBMISSIONS OF APP</vt:lpstr>
      <vt:lpstr>PROTOCOL ON SUBMISSION OF APP</vt:lpstr>
      <vt:lpstr>COMMENTS/QUESTIONS   THANK YOU</vt:lpstr>
    </vt:vector>
  </TitlesOfParts>
  <Company>dwaf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on government’s outcomes approach</dc:title>
  <dc:creator>Manyakanyaka Babalwa</dc:creator>
  <cp:lastModifiedBy>Malatjim</cp:lastModifiedBy>
  <cp:revision>810</cp:revision>
  <dcterms:created xsi:type="dcterms:W3CDTF">2010-07-11T13:24:36Z</dcterms:created>
  <dcterms:modified xsi:type="dcterms:W3CDTF">2013-12-02T18:46:14Z</dcterms:modified>
</cp:coreProperties>
</file>